
<file path=[Content_Types].xml><?xml version="1.0" encoding="utf-8"?>
<Types xmlns="http://schemas.openxmlformats.org/package/2006/content-types">
  <Default Extension="bin" ContentType="image/unknown"/>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54"/>
  </p:notesMasterIdLst>
  <p:handoutMasterIdLst>
    <p:handoutMasterId r:id="rId55"/>
  </p:handoutMasterIdLst>
  <p:sldIdLst>
    <p:sldId id="257" r:id="rId4"/>
    <p:sldId id="258" r:id="rId5"/>
    <p:sldId id="260" r:id="rId6"/>
    <p:sldId id="261" r:id="rId7"/>
    <p:sldId id="262" r:id="rId8"/>
    <p:sldId id="275" r:id="rId9"/>
    <p:sldId id="347" r:id="rId10"/>
    <p:sldId id="277" r:id="rId11"/>
    <p:sldId id="279" r:id="rId12"/>
    <p:sldId id="278" r:id="rId13"/>
    <p:sldId id="280" r:id="rId14"/>
    <p:sldId id="287" r:id="rId15"/>
    <p:sldId id="288" r:id="rId16"/>
    <p:sldId id="289" r:id="rId17"/>
    <p:sldId id="290" r:id="rId18"/>
    <p:sldId id="281" r:id="rId19"/>
    <p:sldId id="282" r:id="rId20"/>
    <p:sldId id="284" r:id="rId21"/>
    <p:sldId id="286" r:id="rId22"/>
    <p:sldId id="285" r:id="rId23"/>
    <p:sldId id="291" r:id="rId24"/>
    <p:sldId id="348" r:id="rId25"/>
    <p:sldId id="293" r:id="rId26"/>
    <p:sldId id="294" r:id="rId27"/>
    <p:sldId id="295" r:id="rId28"/>
    <p:sldId id="296" r:id="rId29"/>
    <p:sldId id="297" r:id="rId30"/>
    <p:sldId id="298" r:id="rId31"/>
    <p:sldId id="299" r:id="rId32"/>
    <p:sldId id="300" r:id="rId33"/>
    <p:sldId id="301" r:id="rId34"/>
    <p:sldId id="302" r:id="rId35"/>
    <p:sldId id="303" r:id="rId36"/>
    <p:sldId id="349" r:id="rId37"/>
    <p:sldId id="310" r:id="rId38"/>
    <p:sldId id="312" r:id="rId39"/>
    <p:sldId id="313" r:id="rId40"/>
    <p:sldId id="314" r:id="rId41"/>
    <p:sldId id="315" r:id="rId42"/>
    <p:sldId id="316" r:id="rId43"/>
    <p:sldId id="317" r:id="rId44"/>
    <p:sldId id="324" r:id="rId45"/>
    <p:sldId id="350" r:id="rId46"/>
    <p:sldId id="318" r:id="rId47"/>
    <p:sldId id="359" r:id="rId48"/>
    <p:sldId id="356" r:id="rId49"/>
    <p:sldId id="343" r:id="rId50"/>
    <p:sldId id="360" r:id="rId51"/>
    <p:sldId id="346" r:id="rId52"/>
    <p:sldId id="32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275"/>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8"/>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49"/>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50"/>
            <p14:sldId id="318"/>
            <p14:sldId id="359"/>
            <p14:sldId id="356"/>
            <p14:sldId id="343"/>
            <p14:sldId id="360"/>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p:scale>
          <a:sx n="75" d="100"/>
          <a:sy n="75" d="100"/>
        </p:scale>
        <p:origin x="876" y="1170"/>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8/23/2023</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8/23/2023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a:t>
            </a:fld>
            <a:endParaRPr lang="en-US"/>
          </a:p>
        </p:txBody>
      </p:sp>
    </p:spTree>
    <p:extLst>
      <p:ext uri="{BB962C8B-B14F-4D97-AF65-F5344CB8AC3E}">
        <p14:creationId xmlns:p14="http://schemas.microsoft.com/office/powerpoint/2010/main" val="3975261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28</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30</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45</a:t>
            </a:fld>
            <a:endParaRPr lang="en-US"/>
          </a:p>
        </p:txBody>
      </p:sp>
    </p:spTree>
    <p:extLst>
      <p:ext uri="{BB962C8B-B14F-4D97-AF65-F5344CB8AC3E}">
        <p14:creationId xmlns:p14="http://schemas.microsoft.com/office/powerpoint/2010/main" val="2091216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Foundation Rule — </a:t>
            </a:r>
            <a:r>
              <a:rPr lang="en-US" b="0" u="none" dirty="0"/>
              <a:t>For any system that is advertised as, or claim to be, a relational data base management system, that system must be able to manage databases entirely through its relational capabilities</a:t>
            </a:r>
            <a:endParaRPr lang="en-US" b="1" u="sng" dirty="0"/>
          </a:p>
          <a:p>
            <a:endParaRPr lang="en-US" dirty="0"/>
          </a:p>
          <a:p>
            <a:r>
              <a:rPr lang="en-US" dirty="0"/>
              <a:t>1: Information Rule — </a:t>
            </a:r>
            <a:r>
              <a:rPr lang="en-US" b="0" i="0" dirty="0">
                <a:solidFill>
                  <a:srgbClr val="000000"/>
                </a:solidFill>
                <a:effectLst/>
                <a:latin typeface="Arial" panose="020B0604020202020204" pitchFamily="34" charset="0"/>
              </a:rPr>
              <a:t>The data stored in a database, may it be user data or metadata, must be a value of some table cell. Everything in a database must be stored in a table format.</a:t>
            </a:r>
          </a:p>
          <a:p>
            <a:endParaRPr lang="en-US" b="0" i="0" dirty="0">
              <a:solidFill>
                <a:srgbClr val="000000"/>
              </a:solidFill>
              <a:effectLst/>
              <a:latin typeface="Arial" panose="020B0604020202020204" pitchFamily="34" charset="0"/>
            </a:endParaRPr>
          </a:p>
          <a:p>
            <a:pPr algn="just"/>
            <a:r>
              <a:rPr lang="en-US" dirty="0"/>
              <a:t>2: Guaranteed Access — </a:t>
            </a:r>
            <a:r>
              <a:rPr lang="en-US" b="0" i="0" dirty="0">
                <a:solidFill>
                  <a:srgbClr val="000000"/>
                </a:solidFill>
                <a:effectLst/>
                <a:latin typeface="Arial" panose="020B0604020202020204" pitchFamily="34" charset="0"/>
              </a:rPr>
              <a:t>Each </a:t>
            </a:r>
            <a:r>
              <a:rPr lang="en-US" b="0" u="none" dirty="0"/>
              <a:t>and every datum (atomic value) in a relational database is guaranteed to be logically accessible by restoring to a combination of table name, primary key value, and column name.</a:t>
            </a:r>
            <a:endParaRPr lang="en-US" b="1" u="sng" dirty="0"/>
          </a:p>
          <a:p>
            <a:endParaRPr lang="en-US" dirty="0"/>
          </a:p>
          <a:p>
            <a:r>
              <a:rPr lang="en-US" dirty="0"/>
              <a:t>3; Systematic treatment of NULL values — </a:t>
            </a:r>
            <a:r>
              <a:rPr lang="en-US" b="0" i="0" dirty="0">
                <a:solidFill>
                  <a:srgbClr val="000000"/>
                </a:solidFill>
                <a:effectLst/>
                <a:latin typeface="Arial" panose="020B0604020202020204" pitchFamily="34" charset="0"/>
              </a:rPr>
              <a:t>The NULL values in a database must be given a systematic and uniform treatment. This is a very important rule because a NULL can be interpreted as one the following − data is missing, data is not known, or data is not applicable.</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4: Active Online Catalog — The structure description of the entire database must be stored in an online catalog, known as </a:t>
            </a:r>
            <a:r>
              <a:rPr lang="en-US" b="1" i="0" dirty="0">
                <a:solidFill>
                  <a:srgbClr val="000000"/>
                </a:solidFill>
                <a:effectLst/>
                <a:latin typeface="Arial" panose="020B0604020202020204" pitchFamily="34" charset="0"/>
              </a:rPr>
              <a:t>data dictionary</a:t>
            </a:r>
            <a:r>
              <a:rPr lang="en-US" b="0" i="0" dirty="0">
                <a:solidFill>
                  <a:srgbClr val="000000"/>
                </a:solidFill>
                <a:effectLst/>
                <a:latin typeface="Arial" panose="020B0604020202020204" pitchFamily="34" charset="0"/>
              </a:rPr>
              <a:t>, which can be accessed by authorized users. Users can use the same query language to access the catalog which they use to access the database itself.</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5: Comprehensive data sublanguage —  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endParaRPr lang="en-US" b="0" i="0" dirty="0">
              <a:solidFill>
                <a:srgbClr val="000000"/>
              </a:solidFill>
              <a:effectLst/>
              <a:latin typeface="Arial" panose="020B0604020202020204" pitchFamily="34" charset="0"/>
            </a:endParaRPr>
          </a:p>
          <a:p>
            <a:pPr algn="just"/>
            <a:r>
              <a:rPr lang="en-US" b="0" i="0" dirty="0">
                <a:solidFill>
                  <a:srgbClr val="000000"/>
                </a:solidFill>
                <a:effectLst/>
                <a:latin typeface="Arial" panose="020B0604020202020204" pitchFamily="34" charset="0"/>
              </a:rPr>
              <a:t>6: View Updating — All the views of a database, which can theoretically be updated, must also be updatable by the system.</a:t>
            </a:r>
          </a:p>
          <a:p>
            <a:pPr algn="just"/>
            <a:endParaRPr lang="en-US" b="0" i="0" dirty="0">
              <a:solidFill>
                <a:srgbClr val="000000"/>
              </a:solidFill>
              <a:effectLst/>
              <a:latin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7: Possible for high-level insert, update, and delete — A database must support high-level insertion, update, and deletion. This must not be limited to a single row, that is, it must also support union, intersection and minus operations to yield sets of data records.</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8: Physical data independence — </a:t>
            </a:r>
            <a:r>
              <a:rPr lang="en-US" b="0" i="0" dirty="0">
                <a:solidFill>
                  <a:srgbClr val="000000"/>
                </a:solidFill>
                <a:effectLst/>
                <a:latin typeface="Arial" panose="020B0604020202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9: Logic data independence — </a:t>
            </a:r>
            <a:r>
              <a:rPr lang="en-US" b="0" i="0" dirty="0">
                <a:solidFill>
                  <a:srgbClr val="000000"/>
                </a:solidFill>
                <a:effectLst/>
                <a:latin typeface="Arial" panose="020B0604020202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10: Integrity Independence — </a:t>
            </a:r>
            <a:r>
              <a:rPr lang="en-US" b="0" i="0" dirty="0">
                <a:solidFill>
                  <a:srgbClr val="000000"/>
                </a:solidFill>
                <a:effectLst/>
                <a:latin typeface="Arial" panose="020B0604020202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11: Distribution Independence — </a:t>
            </a:r>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dirty="0"/>
          </a:p>
          <a:p>
            <a:pPr algn="just"/>
            <a:r>
              <a:rPr lang="en-US" dirty="0"/>
              <a:t>12: </a:t>
            </a:r>
            <a:r>
              <a:rPr lang="en-US" dirty="0" err="1"/>
              <a:t>Nonsubversion</a:t>
            </a:r>
            <a:r>
              <a:rPr lang="en-US" dirty="0"/>
              <a:t> Rule — If a system has an interface that provides access to low-level records, then the interface must not be able to subvert the system and bypass security and integrity constraints.</a:t>
            </a:r>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44599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2853812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210258"/>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bin"/><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bin"/><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bin"/><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43910" y="1710851"/>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1285" y="1821688"/>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2507762"/>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084038"/>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800371"/>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3446" y="4438491"/>
            <a:ext cx="445655" cy="445655"/>
          </a:xfrm>
          <a:prstGeom prst="rect">
            <a:avLst/>
          </a:prstGeom>
        </p:spPr>
      </p:pic>
      <p:pic>
        <p:nvPicPr>
          <p:cNvPr id="10" name="Picture 9">
            <a:extLst>
              <a:ext uri="{FF2B5EF4-FFF2-40B4-BE49-F238E27FC236}">
                <a16:creationId xmlns:a16="http://schemas.microsoft.com/office/drawing/2014/main" id="{61B4E555-195F-7CE0-5297-F205F4EDD9C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35751" y="4891914"/>
            <a:ext cx="1520497" cy="1491403"/>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205679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
        <p:nvSpPr>
          <p:cNvPr id="5" name="TextBox 4">
            <a:extLst>
              <a:ext uri="{FF2B5EF4-FFF2-40B4-BE49-F238E27FC236}">
                <a16:creationId xmlns:a16="http://schemas.microsoft.com/office/drawing/2014/main" id="{E62C701D-1B68-4FA4-8E93-84C7436B3ED9}"/>
              </a:ext>
            </a:extLst>
          </p:cNvPr>
          <p:cNvSpPr txBox="1"/>
          <p:nvPr/>
        </p:nvSpPr>
        <p:spPr>
          <a:xfrm>
            <a:off x="838200" y="4454842"/>
            <a:ext cx="6161566" cy="276999"/>
          </a:xfrm>
          <a:prstGeom prst="rect">
            <a:avLst/>
          </a:prstGeom>
          <a:noFill/>
        </p:spPr>
        <p:txBody>
          <a:bodyPr wrap="square">
            <a:spAutoFit/>
          </a:bodyPr>
          <a:lstStyle/>
          <a:p>
            <a:r>
              <a:rPr lang="en-US" sz="1200" dirty="0"/>
              <a:t>Ben Scofield – NoSQL presentation at </a:t>
            </a:r>
            <a:r>
              <a:rPr lang="en-US" sz="1200" dirty="0" err="1"/>
              <a:t>CodeMash</a:t>
            </a:r>
            <a:r>
              <a:rPr lang="en-US" sz="1200" dirty="0"/>
              <a:t> 2010</a:t>
            </a:r>
          </a:p>
        </p:txBody>
      </p:sp>
    </p:spTree>
    <p:extLst>
      <p:ext uri="{BB962C8B-B14F-4D97-AF65-F5344CB8AC3E}">
        <p14:creationId xmlns:p14="http://schemas.microsoft.com/office/powerpoint/2010/main" val="69173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239272" y="4620251"/>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CustomerOrderItem</a:t>
            </a:r>
            <a:endParaRPr lang="en-US" b="1" dirty="0"/>
          </a:p>
        </p:txBody>
      </p:sp>
      <p:sp>
        <p:nvSpPr>
          <p:cNvPr id="9" name="Rectangle: Rounded Corners 8">
            <a:extLst>
              <a:ext uri="{FF2B5EF4-FFF2-40B4-BE49-F238E27FC236}">
                <a16:creationId xmlns:a16="http://schemas.microsoft.com/office/drawing/2014/main" id="{4A5426C8-A62D-EF6D-68B4-0C1D09417765}"/>
              </a:ext>
            </a:extLst>
          </p:cNvPr>
          <p:cNvSpPr/>
          <p:nvPr/>
        </p:nvSpPr>
        <p:spPr>
          <a:xfrm>
            <a:off x="2616470"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OrderStatus</a:t>
            </a:r>
            <a:endParaRPr lang="en-US" b="1" dirty="0"/>
          </a:p>
        </p:txBody>
      </p:sp>
      <p:sp>
        <p:nvSpPr>
          <p:cNvPr id="10" name="Rectangle: Rounded Corners 9">
            <a:extLst>
              <a:ext uri="{FF2B5EF4-FFF2-40B4-BE49-F238E27FC236}">
                <a16:creationId xmlns:a16="http://schemas.microsoft.com/office/drawing/2014/main" id="{AA644FFD-0E5B-2359-C1F7-8E88E2DE7DE1}"/>
              </a:ext>
            </a:extLst>
          </p:cNvPr>
          <p:cNvSpPr/>
          <p:nvPr/>
        </p:nvSpPr>
        <p:spPr>
          <a:xfrm>
            <a:off x="1434812"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a:t>
            </a:r>
            <a:endParaRPr lang="en-US" b="1" dirty="0"/>
          </a:p>
        </p:txBody>
      </p:sp>
      <p:sp>
        <p:nvSpPr>
          <p:cNvPr id="11" name="Rectangle: Rounded Corners 10">
            <a:extLst>
              <a:ext uri="{FF2B5EF4-FFF2-40B4-BE49-F238E27FC236}">
                <a16:creationId xmlns:a16="http://schemas.microsoft.com/office/drawing/2014/main" id="{EA390F99-8E97-27B6-AF6C-A20F1977A91C}"/>
              </a:ext>
            </a:extLst>
          </p:cNvPr>
          <p:cNvSpPr/>
          <p:nvPr/>
        </p:nvSpPr>
        <p:spPr>
          <a:xfrm>
            <a:off x="4993668"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sp>
        <p:nvSpPr>
          <p:cNvPr id="13" name="Rectangle: Rounded Corners 12">
            <a:extLst>
              <a:ext uri="{FF2B5EF4-FFF2-40B4-BE49-F238E27FC236}">
                <a16:creationId xmlns:a16="http://schemas.microsoft.com/office/drawing/2014/main" id="{D56742C3-217A-EC04-3E34-CBDD968FA811}"/>
              </a:ext>
            </a:extLst>
          </p:cNvPr>
          <p:cNvSpPr/>
          <p:nvPr/>
        </p:nvSpPr>
        <p:spPr>
          <a:xfrm>
            <a:off x="4993668"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ProductAvailability</a:t>
            </a:r>
            <a:endParaRPr lang="en-US" b="1" dirty="0"/>
          </a:p>
        </p:txBody>
      </p:sp>
      <p:sp>
        <p:nvSpPr>
          <p:cNvPr id="14" name="Rectangle: Rounded Corners 13">
            <a:extLst>
              <a:ext uri="{FF2B5EF4-FFF2-40B4-BE49-F238E27FC236}">
                <a16:creationId xmlns:a16="http://schemas.microsoft.com/office/drawing/2014/main" id="{E5DBE7F4-FCA1-3737-CE89-379A6D674D22}"/>
              </a:ext>
            </a:extLst>
          </p:cNvPr>
          <p:cNvSpPr/>
          <p:nvPr/>
        </p:nvSpPr>
        <p:spPr>
          <a:xfrm>
            <a:off x="7370866"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5" name="Rectangle: Rounded Corners 14">
            <a:extLst>
              <a:ext uri="{FF2B5EF4-FFF2-40B4-BE49-F238E27FC236}">
                <a16:creationId xmlns:a16="http://schemas.microsoft.com/office/drawing/2014/main" id="{5FE94D95-B0ED-3BA6-975D-3E8918ECEB50}"/>
              </a:ext>
            </a:extLst>
          </p:cNvPr>
          <p:cNvSpPr/>
          <p:nvPr/>
        </p:nvSpPr>
        <p:spPr>
          <a:xfrm>
            <a:off x="7370866"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ContentType</a:t>
            </a:r>
            <a:endParaRPr lang="en-US" b="1" dirty="0"/>
          </a:p>
        </p:txBody>
      </p:sp>
      <p:sp>
        <p:nvSpPr>
          <p:cNvPr id="16" name="Rectangle: Rounded Corners 15">
            <a:extLst>
              <a:ext uri="{FF2B5EF4-FFF2-40B4-BE49-F238E27FC236}">
                <a16:creationId xmlns:a16="http://schemas.microsoft.com/office/drawing/2014/main" id="{93DEE7DA-6D2F-918A-D14D-4BD029AE39A5}"/>
              </a:ext>
            </a:extLst>
          </p:cNvPr>
          <p:cNvSpPr/>
          <p:nvPr/>
        </p:nvSpPr>
        <p:spPr>
          <a:xfrm>
            <a:off x="9748064"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ContentCopy</a:t>
            </a:r>
            <a:endParaRPr lang="en-US" b="1" dirty="0"/>
          </a:p>
        </p:txBody>
      </p:sp>
      <p:sp>
        <p:nvSpPr>
          <p:cNvPr id="17" name="Rectangle: Rounded Corners 16">
            <a:extLst>
              <a:ext uri="{FF2B5EF4-FFF2-40B4-BE49-F238E27FC236}">
                <a16:creationId xmlns:a16="http://schemas.microsoft.com/office/drawing/2014/main" id="{0FC5DBA4-2CC5-0FD0-C6C9-D829560AF042}"/>
              </a:ext>
            </a:extLst>
          </p:cNvPr>
          <p:cNvSpPr/>
          <p:nvPr/>
        </p:nvSpPr>
        <p:spPr>
          <a:xfrm>
            <a:off x="9748064"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LanguageCulture</a:t>
            </a:r>
            <a:endParaRPr lang="en-US" b="1" dirty="0"/>
          </a:p>
        </p:txBody>
      </p:sp>
      <p:sp>
        <p:nvSpPr>
          <p:cNvPr id="18" name="Rectangle: Rounded Corners 17">
            <a:extLst>
              <a:ext uri="{FF2B5EF4-FFF2-40B4-BE49-F238E27FC236}">
                <a16:creationId xmlns:a16="http://schemas.microsoft.com/office/drawing/2014/main" id="{ADA0A4FE-A860-1557-9483-C6EFA0EC9EA3}"/>
              </a:ext>
            </a:extLst>
          </p:cNvPr>
          <p:cNvSpPr/>
          <p:nvPr/>
        </p:nvSpPr>
        <p:spPr>
          <a:xfrm>
            <a:off x="9748064"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a:t>
            </a:r>
          </a:p>
        </p:txBody>
      </p:sp>
      <p:sp>
        <p:nvSpPr>
          <p:cNvPr id="19" name="Rectangle: Rounded Corners 18">
            <a:extLst>
              <a:ext uri="{FF2B5EF4-FFF2-40B4-BE49-F238E27FC236}">
                <a16:creationId xmlns:a16="http://schemas.microsoft.com/office/drawing/2014/main" id="{048271C9-A504-436F-E964-E4EE60B43A49}"/>
              </a:ext>
            </a:extLst>
          </p:cNvPr>
          <p:cNvSpPr/>
          <p:nvPr/>
        </p:nvSpPr>
        <p:spPr>
          <a:xfrm>
            <a:off x="7370866"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a:t>
            </a:r>
          </a:p>
        </p:txBody>
      </p:sp>
      <p:sp>
        <p:nvSpPr>
          <p:cNvPr id="20" name="Rectangle: Rounded Corners 19">
            <a:extLst>
              <a:ext uri="{FF2B5EF4-FFF2-40B4-BE49-F238E27FC236}">
                <a16:creationId xmlns:a16="http://schemas.microsoft.com/office/drawing/2014/main" id="{0AE14C59-C257-93B1-DCC2-9BFB9792B92A}"/>
              </a:ext>
            </a:extLst>
          </p:cNvPr>
          <p:cNvSpPr/>
          <p:nvPr/>
        </p:nvSpPr>
        <p:spPr>
          <a:xfrm>
            <a:off x="7370866"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ProductTheme</a:t>
            </a:r>
            <a:endParaRPr lang="en-US" b="1" dirty="0"/>
          </a:p>
        </p:txBody>
      </p:sp>
      <p:cxnSp>
        <p:nvCxnSpPr>
          <p:cNvPr id="22" name="Connector: Elbow 21">
            <a:extLst>
              <a:ext uri="{FF2B5EF4-FFF2-40B4-BE49-F238E27FC236}">
                <a16:creationId xmlns:a16="http://schemas.microsoft.com/office/drawing/2014/main" id="{F6934CA4-37C7-603E-9932-96EF65C2650D}"/>
              </a:ext>
            </a:extLst>
          </p:cNvPr>
          <p:cNvCxnSpPr>
            <a:stCxn id="3" idx="2"/>
            <a:endCxn id="11" idx="2"/>
          </p:cNvCxnSpPr>
          <p:nvPr/>
        </p:nvCxnSpPr>
        <p:spPr>
          <a:xfrm rot="5400000" flipH="1" flipV="1">
            <a:off x="3718800" y="2578200"/>
            <a:ext cx="3" cy="4754396"/>
          </a:xfrm>
          <a:prstGeom prst="bentConnector3">
            <a:avLst>
              <a:gd name="adj1" fmla="val -76200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D8B6A9F-493F-9C6F-1DF8-843A14ACE863}"/>
              </a:ext>
            </a:extLst>
          </p:cNvPr>
          <p:cNvCxnSpPr/>
          <p:nvPr/>
        </p:nvCxnSpPr>
        <p:spPr>
          <a:xfrm flipV="1">
            <a:off x="1892299"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E4D663-ED7B-64C3-03D2-899F51CE097F}"/>
              </a:ext>
            </a:extLst>
          </p:cNvPr>
          <p:cNvCxnSpPr/>
          <p:nvPr/>
        </p:nvCxnSpPr>
        <p:spPr>
          <a:xfrm>
            <a:off x="306795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253AFE-7FBE-5AC3-B4F7-5009DCC1FBF6}"/>
              </a:ext>
            </a:extLst>
          </p:cNvPr>
          <p:cNvCxnSpPr/>
          <p:nvPr/>
        </p:nvCxnSpPr>
        <p:spPr>
          <a:xfrm>
            <a:off x="6603636"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CDE26C-1320-5722-AF48-3295DFAC819E}"/>
              </a:ext>
            </a:extLst>
          </p:cNvPr>
          <p:cNvCxnSpPr>
            <a:stCxn id="14" idx="2"/>
            <a:endCxn id="15" idx="0"/>
          </p:cNvCxnSpPr>
          <p:nvPr/>
        </p:nvCxnSpPr>
        <p:spPr>
          <a:xfrm>
            <a:off x="8473198"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5A05E3E-3A22-56F6-900D-10DFBD2FF9F0}"/>
              </a:ext>
            </a:extLst>
          </p:cNvPr>
          <p:cNvCxnSpPr>
            <a:stCxn id="14" idx="3"/>
            <a:endCxn id="16" idx="1"/>
          </p:cNvCxnSpPr>
          <p:nvPr/>
        </p:nvCxnSpPr>
        <p:spPr>
          <a:xfrm>
            <a:off x="9575530" y="478782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E2923A-59C5-334C-7EC4-741132551B41}"/>
              </a:ext>
            </a:extLst>
          </p:cNvPr>
          <p:cNvCxnSpPr>
            <a:cxnSpLocks/>
          </p:cNvCxnSpPr>
          <p:nvPr/>
        </p:nvCxnSpPr>
        <p:spPr>
          <a:xfrm>
            <a:off x="7198332" y="4714004"/>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F0BBC4-FAA6-86BA-FEA5-EDA59C31902B}"/>
              </a:ext>
            </a:extLst>
          </p:cNvPr>
          <p:cNvCxnSpPr>
            <a:cxnSpLocks/>
          </p:cNvCxnSpPr>
          <p:nvPr/>
        </p:nvCxnSpPr>
        <p:spPr>
          <a:xfrm>
            <a:off x="7198332" y="4861641"/>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75606E-792C-CF34-7255-67F055271AF4}"/>
              </a:ext>
            </a:extLst>
          </p:cNvPr>
          <p:cNvCxnSpPr/>
          <p:nvPr/>
        </p:nvCxnSpPr>
        <p:spPr>
          <a:xfrm>
            <a:off x="789250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699039-8B70-BB94-C815-7FFADA71957A}"/>
              </a:ext>
            </a:extLst>
          </p:cNvPr>
          <p:cNvCxnSpPr/>
          <p:nvPr/>
        </p:nvCxnSpPr>
        <p:spPr>
          <a:xfrm>
            <a:off x="898978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62B6E22-37FD-3F6C-4045-229644CC2311}"/>
              </a:ext>
            </a:extLst>
          </p:cNvPr>
          <p:cNvCxnSpPr>
            <a:stCxn id="11" idx="0"/>
            <a:endCxn id="20" idx="1"/>
          </p:cNvCxnSpPr>
          <p:nvPr/>
        </p:nvCxnSpPr>
        <p:spPr>
          <a:xfrm rot="5400000" flipH="1" flipV="1">
            <a:off x="6264770" y="3514152"/>
            <a:ext cx="937326"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05B4AA-39FB-B589-FFB4-1E5940F68AA6}"/>
              </a:ext>
            </a:extLst>
          </p:cNvPr>
          <p:cNvCxnSpPr>
            <a:stCxn id="20" idx="2"/>
            <a:endCxn id="19" idx="0"/>
          </p:cNvCxnSpPr>
          <p:nvPr/>
        </p:nvCxnSpPr>
        <p:spPr>
          <a:xfrm>
            <a:off x="8473198"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62233B62-6D9B-27C8-81F8-2C7561558BEB}"/>
              </a:ext>
            </a:extLst>
          </p:cNvPr>
          <p:cNvSpPr/>
          <p:nvPr/>
        </p:nvSpPr>
        <p:spPr>
          <a:xfrm>
            <a:off x="4993668"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ProductPrice</a:t>
            </a:r>
            <a:endParaRPr lang="en-US" b="1" dirty="0"/>
          </a:p>
        </p:txBody>
      </p:sp>
      <p:cxnSp>
        <p:nvCxnSpPr>
          <p:cNvPr id="51" name="Straight Arrow Connector 50">
            <a:extLst>
              <a:ext uri="{FF2B5EF4-FFF2-40B4-BE49-F238E27FC236}">
                <a16:creationId xmlns:a16="http://schemas.microsoft.com/office/drawing/2014/main" id="{5E5AF384-D7E0-3093-EDE0-E6F09A62941D}"/>
              </a:ext>
            </a:extLst>
          </p:cNvPr>
          <p:cNvCxnSpPr/>
          <p:nvPr/>
        </p:nvCxnSpPr>
        <p:spPr>
          <a:xfrm flipV="1">
            <a:off x="5591265" y="3298046"/>
            <a:ext cx="0" cy="13222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651A35AF-C064-FAE9-111F-4C5B07A46FF2}"/>
              </a:ext>
            </a:extLst>
          </p:cNvPr>
          <p:cNvSpPr/>
          <p:nvPr/>
        </p:nvSpPr>
        <p:spPr>
          <a:xfrm>
            <a:off x="7370866"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Currency</a:t>
            </a:r>
          </a:p>
        </p:txBody>
      </p:sp>
      <p:cxnSp>
        <p:nvCxnSpPr>
          <p:cNvPr id="54" name="Straight Arrow Connector 53">
            <a:extLst>
              <a:ext uri="{FF2B5EF4-FFF2-40B4-BE49-F238E27FC236}">
                <a16:creationId xmlns:a16="http://schemas.microsoft.com/office/drawing/2014/main" id="{35FD0F14-8636-FC79-51E8-7AE6E636FE0B}"/>
              </a:ext>
            </a:extLst>
          </p:cNvPr>
          <p:cNvCxnSpPr>
            <a:stCxn id="49" idx="3"/>
            <a:endCxn id="52" idx="1"/>
          </p:cNvCxnSpPr>
          <p:nvPr/>
        </p:nvCxnSpPr>
        <p:spPr>
          <a:xfrm>
            <a:off x="7198332" y="313047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B184C5E8-653F-8FE9-365A-60EA0E143BED}"/>
              </a:ext>
            </a:extLst>
          </p:cNvPr>
          <p:cNvSpPr/>
          <p:nvPr/>
        </p:nvSpPr>
        <p:spPr>
          <a:xfrm>
            <a:off x="7370866"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CurrencyCountry</a:t>
            </a:r>
            <a:endParaRPr lang="en-US" b="1" dirty="0"/>
          </a:p>
        </p:txBody>
      </p:sp>
      <p:cxnSp>
        <p:nvCxnSpPr>
          <p:cNvPr id="58" name="Straight Arrow Connector 57">
            <a:extLst>
              <a:ext uri="{FF2B5EF4-FFF2-40B4-BE49-F238E27FC236}">
                <a16:creationId xmlns:a16="http://schemas.microsoft.com/office/drawing/2014/main" id="{78808980-7A91-5AF3-3981-BE9FA62E3E94}"/>
              </a:ext>
            </a:extLst>
          </p:cNvPr>
          <p:cNvCxnSpPr>
            <a:stCxn id="56" idx="2"/>
            <a:endCxn id="52" idx="0"/>
          </p:cNvCxnSpPr>
          <p:nvPr/>
        </p:nvCxnSpPr>
        <p:spPr>
          <a:xfrm>
            <a:off x="8473198" y="2795324"/>
            <a:ext cx="0" cy="1675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1755059D-18E8-037D-3920-7B009A087FCA}"/>
              </a:ext>
            </a:extLst>
          </p:cNvPr>
          <p:cNvSpPr/>
          <p:nvPr/>
        </p:nvSpPr>
        <p:spPr>
          <a:xfrm>
            <a:off x="4993668"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cxnSp>
        <p:nvCxnSpPr>
          <p:cNvPr id="61" name="Straight Arrow Connector 60">
            <a:extLst>
              <a:ext uri="{FF2B5EF4-FFF2-40B4-BE49-F238E27FC236}">
                <a16:creationId xmlns:a16="http://schemas.microsoft.com/office/drawing/2014/main" id="{D1F547A2-3473-537E-3A50-7448D370BC20}"/>
              </a:ext>
            </a:extLst>
          </p:cNvPr>
          <p:cNvCxnSpPr>
            <a:cxnSpLocks/>
          </p:cNvCxnSpPr>
          <p:nvPr/>
        </p:nvCxnSpPr>
        <p:spPr>
          <a:xfrm flipH="1">
            <a:off x="8379432" y="2627750"/>
            <a:ext cx="17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29D25E4E-EE85-CE76-D3BF-387FC3C448A8}"/>
              </a:ext>
            </a:extLst>
          </p:cNvPr>
          <p:cNvSpPr/>
          <p:nvPr/>
        </p:nvSpPr>
        <p:spPr>
          <a:xfrm>
            <a:off x="5740428"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WorldRegion</a:t>
            </a:r>
            <a:endParaRPr lang="en-US" b="1" dirty="0"/>
          </a:p>
        </p:txBody>
      </p:sp>
      <p:sp>
        <p:nvSpPr>
          <p:cNvPr id="65" name="Rectangle: Rounded Corners 64">
            <a:extLst>
              <a:ext uri="{FF2B5EF4-FFF2-40B4-BE49-F238E27FC236}">
                <a16:creationId xmlns:a16="http://schemas.microsoft.com/office/drawing/2014/main" id="{5F4B1CC6-4F29-C503-FCB6-667046AC4CAF}"/>
              </a:ext>
            </a:extLst>
          </p:cNvPr>
          <p:cNvSpPr/>
          <p:nvPr/>
        </p:nvSpPr>
        <p:spPr>
          <a:xfrm>
            <a:off x="2616470" y="351098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a:t>
            </a:r>
          </a:p>
        </p:txBody>
      </p:sp>
      <p:cxnSp>
        <p:nvCxnSpPr>
          <p:cNvPr id="67" name="Straight Arrow Connector 66">
            <a:extLst>
              <a:ext uri="{FF2B5EF4-FFF2-40B4-BE49-F238E27FC236}">
                <a16:creationId xmlns:a16="http://schemas.microsoft.com/office/drawing/2014/main" id="{C56C4865-F1E0-1AF4-B613-7AEB1D9C4481}"/>
              </a:ext>
            </a:extLst>
          </p:cNvPr>
          <p:cNvCxnSpPr/>
          <p:nvPr/>
        </p:nvCxnSpPr>
        <p:spPr>
          <a:xfrm flipV="1">
            <a:off x="3145245" y="3846132"/>
            <a:ext cx="0" cy="2216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DD07A4F9-4E71-709F-3E55-43702F1C2B91}"/>
              </a:ext>
            </a:extLst>
          </p:cNvPr>
          <p:cNvSpPr/>
          <p:nvPr/>
        </p:nvSpPr>
        <p:spPr>
          <a:xfrm>
            <a:off x="2616470" y="2931933"/>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CustomerAddress</a:t>
            </a:r>
            <a:endParaRPr lang="en-US" b="1" dirty="0"/>
          </a:p>
        </p:txBody>
      </p:sp>
      <p:cxnSp>
        <p:nvCxnSpPr>
          <p:cNvPr id="70" name="Straight Arrow Connector 69">
            <a:extLst>
              <a:ext uri="{FF2B5EF4-FFF2-40B4-BE49-F238E27FC236}">
                <a16:creationId xmlns:a16="http://schemas.microsoft.com/office/drawing/2014/main" id="{1C999D0C-43BE-5AE9-50FA-611DDC98F464}"/>
              </a:ext>
            </a:extLst>
          </p:cNvPr>
          <p:cNvCxnSpPr>
            <a:stCxn id="65" idx="0"/>
            <a:endCxn id="68" idx="2"/>
          </p:cNvCxnSpPr>
          <p:nvPr/>
        </p:nvCxnSpPr>
        <p:spPr>
          <a:xfrm flipV="1">
            <a:off x="3718802" y="3267081"/>
            <a:ext cx="0" cy="24390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3BF6EF7-3599-80AE-795F-8E8D43AFC0B9}"/>
              </a:ext>
            </a:extLst>
          </p:cNvPr>
          <p:cNvCxnSpPr>
            <a:endCxn id="68" idx="1"/>
          </p:cNvCxnSpPr>
          <p:nvPr/>
        </p:nvCxnSpPr>
        <p:spPr>
          <a:xfrm rot="5400000" flipH="1" flipV="1">
            <a:off x="1770239" y="3221568"/>
            <a:ext cx="968291" cy="724171"/>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14FC6CC6-CAB4-AF14-2836-5DE2BBB1CBC9}"/>
              </a:ext>
            </a:extLst>
          </p:cNvPr>
          <p:cNvSpPr/>
          <p:nvPr/>
        </p:nvSpPr>
        <p:spPr>
          <a:xfrm>
            <a:off x="3363230"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80" name="Straight Arrow Connector 79">
            <a:extLst>
              <a:ext uri="{FF2B5EF4-FFF2-40B4-BE49-F238E27FC236}">
                <a16:creationId xmlns:a16="http://schemas.microsoft.com/office/drawing/2014/main" id="{A15BCA45-4FE9-85F1-1BF6-481762BAA3F9}"/>
              </a:ext>
            </a:extLst>
          </p:cNvPr>
          <p:cNvCxnSpPr/>
          <p:nvPr/>
        </p:nvCxnSpPr>
        <p:spPr>
          <a:xfrm flipV="1">
            <a:off x="6603636"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0EB5B4C-960B-52DE-7EF8-5F4F0C327945}"/>
              </a:ext>
            </a:extLst>
          </p:cNvPr>
          <p:cNvCxnSpPr/>
          <p:nvPr/>
        </p:nvCxnSpPr>
        <p:spPr>
          <a:xfrm flipV="1">
            <a:off x="5476965"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9779FAEB-705F-8AB1-D01E-72803DC2C5BB}"/>
              </a:ext>
            </a:extLst>
          </p:cNvPr>
          <p:cNvCxnSpPr>
            <a:stCxn id="68" idx="0"/>
            <a:endCxn id="59" idx="1"/>
          </p:cNvCxnSpPr>
          <p:nvPr/>
        </p:nvCxnSpPr>
        <p:spPr>
          <a:xfrm rot="5400000" flipH="1" flipV="1">
            <a:off x="4204144" y="2142409"/>
            <a:ext cx="304183"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0794052-E326-FEC3-F752-69492C738AA9}"/>
              </a:ext>
            </a:extLst>
          </p:cNvPr>
          <p:cNvCxnSpPr/>
          <p:nvPr/>
        </p:nvCxnSpPr>
        <p:spPr>
          <a:xfrm flipV="1">
            <a:off x="3500390" y="2254436"/>
            <a:ext cx="0" cy="6692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45061B2-465C-6E72-F350-E2C8FBE2B7F9}"/>
              </a:ext>
            </a:extLst>
          </p:cNvPr>
          <p:cNvCxnSpPr>
            <a:stCxn id="17" idx="0"/>
            <a:endCxn id="18" idx="2"/>
          </p:cNvCxnSpPr>
          <p:nvPr/>
        </p:nvCxnSpPr>
        <p:spPr>
          <a:xfrm flipV="1">
            <a:off x="10850396"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F7373A6-2D24-2ABB-6458-9FBC8E6393BF}"/>
              </a:ext>
            </a:extLst>
          </p:cNvPr>
          <p:cNvCxnSpPr>
            <a:stCxn id="16" idx="0"/>
            <a:endCxn id="17" idx="2"/>
          </p:cNvCxnSpPr>
          <p:nvPr/>
        </p:nvCxnSpPr>
        <p:spPr>
          <a:xfrm flipV="1">
            <a:off x="1085039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99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239272" y="4620251"/>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CustomerOrderItem</a:t>
            </a:r>
            <a:endParaRPr lang="en-US" b="1" dirty="0"/>
          </a:p>
        </p:txBody>
      </p:sp>
      <p:sp>
        <p:nvSpPr>
          <p:cNvPr id="9" name="Rectangle: Rounded Corners 8">
            <a:extLst>
              <a:ext uri="{FF2B5EF4-FFF2-40B4-BE49-F238E27FC236}">
                <a16:creationId xmlns:a16="http://schemas.microsoft.com/office/drawing/2014/main" id="{4A5426C8-A62D-EF6D-68B4-0C1D09417765}"/>
              </a:ext>
            </a:extLst>
          </p:cNvPr>
          <p:cNvSpPr/>
          <p:nvPr/>
        </p:nvSpPr>
        <p:spPr>
          <a:xfrm>
            <a:off x="2616470"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OrderStatus</a:t>
            </a:r>
            <a:endParaRPr lang="en-US" b="1" dirty="0"/>
          </a:p>
        </p:txBody>
      </p:sp>
      <p:sp>
        <p:nvSpPr>
          <p:cNvPr id="10" name="Rectangle: Rounded Corners 9">
            <a:extLst>
              <a:ext uri="{FF2B5EF4-FFF2-40B4-BE49-F238E27FC236}">
                <a16:creationId xmlns:a16="http://schemas.microsoft.com/office/drawing/2014/main" id="{AA644FFD-0E5B-2359-C1F7-8E88E2DE7DE1}"/>
              </a:ext>
            </a:extLst>
          </p:cNvPr>
          <p:cNvSpPr/>
          <p:nvPr/>
        </p:nvSpPr>
        <p:spPr>
          <a:xfrm>
            <a:off x="1434812"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a:t>
            </a:r>
            <a:endParaRPr lang="en-US" b="1" dirty="0"/>
          </a:p>
        </p:txBody>
      </p:sp>
      <p:sp>
        <p:nvSpPr>
          <p:cNvPr id="11" name="Rectangle: Rounded Corners 10">
            <a:extLst>
              <a:ext uri="{FF2B5EF4-FFF2-40B4-BE49-F238E27FC236}">
                <a16:creationId xmlns:a16="http://schemas.microsoft.com/office/drawing/2014/main" id="{EA390F99-8E97-27B6-AF6C-A20F1977A91C}"/>
              </a:ext>
            </a:extLst>
          </p:cNvPr>
          <p:cNvSpPr/>
          <p:nvPr/>
        </p:nvSpPr>
        <p:spPr>
          <a:xfrm>
            <a:off x="4993668"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sp>
        <p:nvSpPr>
          <p:cNvPr id="13" name="Rectangle: Rounded Corners 12">
            <a:extLst>
              <a:ext uri="{FF2B5EF4-FFF2-40B4-BE49-F238E27FC236}">
                <a16:creationId xmlns:a16="http://schemas.microsoft.com/office/drawing/2014/main" id="{D56742C3-217A-EC04-3E34-CBDD968FA811}"/>
              </a:ext>
            </a:extLst>
          </p:cNvPr>
          <p:cNvSpPr/>
          <p:nvPr/>
        </p:nvSpPr>
        <p:spPr>
          <a:xfrm>
            <a:off x="4993668"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ProductAvailability</a:t>
            </a:r>
            <a:endParaRPr lang="en-US" b="1" dirty="0"/>
          </a:p>
        </p:txBody>
      </p:sp>
      <p:sp>
        <p:nvSpPr>
          <p:cNvPr id="14" name="Rectangle: Rounded Corners 13">
            <a:extLst>
              <a:ext uri="{FF2B5EF4-FFF2-40B4-BE49-F238E27FC236}">
                <a16:creationId xmlns:a16="http://schemas.microsoft.com/office/drawing/2014/main" id="{E5DBE7F4-FCA1-3737-CE89-379A6D674D22}"/>
              </a:ext>
            </a:extLst>
          </p:cNvPr>
          <p:cNvSpPr/>
          <p:nvPr/>
        </p:nvSpPr>
        <p:spPr>
          <a:xfrm>
            <a:off x="7370866"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5" name="Rectangle: Rounded Corners 14">
            <a:extLst>
              <a:ext uri="{FF2B5EF4-FFF2-40B4-BE49-F238E27FC236}">
                <a16:creationId xmlns:a16="http://schemas.microsoft.com/office/drawing/2014/main" id="{5FE94D95-B0ED-3BA6-975D-3E8918ECEB50}"/>
              </a:ext>
            </a:extLst>
          </p:cNvPr>
          <p:cNvSpPr/>
          <p:nvPr/>
        </p:nvSpPr>
        <p:spPr>
          <a:xfrm>
            <a:off x="7370866"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ContentType</a:t>
            </a:r>
            <a:endParaRPr lang="en-US" b="1" dirty="0"/>
          </a:p>
        </p:txBody>
      </p:sp>
      <p:sp>
        <p:nvSpPr>
          <p:cNvPr id="16" name="Rectangle: Rounded Corners 15">
            <a:extLst>
              <a:ext uri="{FF2B5EF4-FFF2-40B4-BE49-F238E27FC236}">
                <a16:creationId xmlns:a16="http://schemas.microsoft.com/office/drawing/2014/main" id="{93DEE7DA-6D2F-918A-D14D-4BD029AE39A5}"/>
              </a:ext>
            </a:extLst>
          </p:cNvPr>
          <p:cNvSpPr/>
          <p:nvPr/>
        </p:nvSpPr>
        <p:spPr>
          <a:xfrm>
            <a:off x="9748064"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ContentCopy</a:t>
            </a:r>
            <a:endParaRPr lang="en-US" b="1" dirty="0"/>
          </a:p>
        </p:txBody>
      </p:sp>
      <p:sp>
        <p:nvSpPr>
          <p:cNvPr id="17" name="Rectangle: Rounded Corners 16">
            <a:extLst>
              <a:ext uri="{FF2B5EF4-FFF2-40B4-BE49-F238E27FC236}">
                <a16:creationId xmlns:a16="http://schemas.microsoft.com/office/drawing/2014/main" id="{0FC5DBA4-2CC5-0FD0-C6C9-D829560AF042}"/>
              </a:ext>
            </a:extLst>
          </p:cNvPr>
          <p:cNvSpPr/>
          <p:nvPr/>
        </p:nvSpPr>
        <p:spPr>
          <a:xfrm>
            <a:off x="9748064"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LanguageCulture</a:t>
            </a:r>
            <a:endParaRPr lang="en-US" b="1" dirty="0"/>
          </a:p>
        </p:txBody>
      </p:sp>
      <p:sp>
        <p:nvSpPr>
          <p:cNvPr id="18" name="Rectangle: Rounded Corners 17">
            <a:extLst>
              <a:ext uri="{FF2B5EF4-FFF2-40B4-BE49-F238E27FC236}">
                <a16:creationId xmlns:a16="http://schemas.microsoft.com/office/drawing/2014/main" id="{ADA0A4FE-A860-1557-9483-C6EFA0EC9EA3}"/>
              </a:ext>
            </a:extLst>
          </p:cNvPr>
          <p:cNvSpPr/>
          <p:nvPr/>
        </p:nvSpPr>
        <p:spPr>
          <a:xfrm>
            <a:off x="9748064"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a:t>
            </a:r>
          </a:p>
        </p:txBody>
      </p:sp>
      <p:sp>
        <p:nvSpPr>
          <p:cNvPr id="19" name="Rectangle: Rounded Corners 18">
            <a:extLst>
              <a:ext uri="{FF2B5EF4-FFF2-40B4-BE49-F238E27FC236}">
                <a16:creationId xmlns:a16="http://schemas.microsoft.com/office/drawing/2014/main" id="{048271C9-A504-436F-E964-E4EE60B43A49}"/>
              </a:ext>
            </a:extLst>
          </p:cNvPr>
          <p:cNvSpPr/>
          <p:nvPr/>
        </p:nvSpPr>
        <p:spPr>
          <a:xfrm>
            <a:off x="7370866"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a:t>
            </a:r>
          </a:p>
        </p:txBody>
      </p:sp>
      <p:sp>
        <p:nvSpPr>
          <p:cNvPr id="20" name="Rectangle: Rounded Corners 19">
            <a:extLst>
              <a:ext uri="{FF2B5EF4-FFF2-40B4-BE49-F238E27FC236}">
                <a16:creationId xmlns:a16="http://schemas.microsoft.com/office/drawing/2014/main" id="{0AE14C59-C257-93B1-DCC2-9BFB9792B92A}"/>
              </a:ext>
            </a:extLst>
          </p:cNvPr>
          <p:cNvSpPr/>
          <p:nvPr/>
        </p:nvSpPr>
        <p:spPr>
          <a:xfrm>
            <a:off x="7370866"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ProductTheme</a:t>
            </a:r>
            <a:endParaRPr lang="en-US" b="1" dirty="0"/>
          </a:p>
        </p:txBody>
      </p:sp>
      <p:cxnSp>
        <p:nvCxnSpPr>
          <p:cNvPr id="22" name="Connector: Elbow 21">
            <a:extLst>
              <a:ext uri="{FF2B5EF4-FFF2-40B4-BE49-F238E27FC236}">
                <a16:creationId xmlns:a16="http://schemas.microsoft.com/office/drawing/2014/main" id="{F6934CA4-37C7-603E-9932-96EF65C2650D}"/>
              </a:ext>
            </a:extLst>
          </p:cNvPr>
          <p:cNvCxnSpPr>
            <a:stCxn id="3" idx="2"/>
            <a:endCxn id="11" idx="2"/>
          </p:cNvCxnSpPr>
          <p:nvPr/>
        </p:nvCxnSpPr>
        <p:spPr>
          <a:xfrm rot="5400000" flipH="1" flipV="1">
            <a:off x="3718800" y="2578200"/>
            <a:ext cx="3" cy="4754396"/>
          </a:xfrm>
          <a:prstGeom prst="bentConnector3">
            <a:avLst>
              <a:gd name="adj1" fmla="val -76200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D8B6A9F-493F-9C6F-1DF8-843A14ACE863}"/>
              </a:ext>
            </a:extLst>
          </p:cNvPr>
          <p:cNvCxnSpPr/>
          <p:nvPr/>
        </p:nvCxnSpPr>
        <p:spPr>
          <a:xfrm flipV="1">
            <a:off x="1892299"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E4D663-ED7B-64C3-03D2-899F51CE097F}"/>
              </a:ext>
            </a:extLst>
          </p:cNvPr>
          <p:cNvCxnSpPr/>
          <p:nvPr/>
        </p:nvCxnSpPr>
        <p:spPr>
          <a:xfrm>
            <a:off x="306795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253AFE-7FBE-5AC3-B4F7-5009DCC1FBF6}"/>
              </a:ext>
            </a:extLst>
          </p:cNvPr>
          <p:cNvCxnSpPr/>
          <p:nvPr/>
        </p:nvCxnSpPr>
        <p:spPr>
          <a:xfrm>
            <a:off x="6603636"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CDE26C-1320-5722-AF48-3295DFAC819E}"/>
              </a:ext>
            </a:extLst>
          </p:cNvPr>
          <p:cNvCxnSpPr>
            <a:stCxn id="14" idx="2"/>
            <a:endCxn id="15" idx="0"/>
          </p:cNvCxnSpPr>
          <p:nvPr/>
        </p:nvCxnSpPr>
        <p:spPr>
          <a:xfrm>
            <a:off x="8473198"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5A05E3E-3A22-56F6-900D-10DFBD2FF9F0}"/>
              </a:ext>
            </a:extLst>
          </p:cNvPr>
          <p:cNvCxnSpPr>
            <a:stCxn id="14" idx="3"/>
            <a:endCxn id="16" idx="1"/>
          </p:cNvCxnSpPr>
          <p:nvPr/>
        </p:nvCxnSpPr>
        <p:spPr>
          <a:xfrm>
            <a:off x="9575530" y="478782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E2923A-59C5-334C-7EC4-741132551B41}"/>
              </a:ext>
            </a:extLst>
          </p:cNvPr>
          <p:cNvCxnSpPr>
            <a:cxnSpLocks/>
          </p:cNvCxnSpPr>
          <p:nvPr/>
        </p:nvCxnSpPr>
        <p:spPr>
          <a:xfrm>
            <a:off x="7198332" y="4714004"/>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F0BBC4-FAA6-86BA-FEA5-EDA59C31902B}"/>
              </a:ext>
            </a:extLst>
          </p:cNvPr>
          <p:cNvCxnSpPr>
            <a:cxnSpLocks/>
          </p:cNvCxnSpPr>
          <p:nvPr/>
        </p:nvCxnSpPr>
        <p:spPr>
          <a:xfrm>
            <a:off x="7198332" y="4861641"/>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75606E-792C-CF34-7255-67F055271AF4}"/>
              </a:ext>
            </a:extLst>
          </p:cNvPr>
          <p:cNvCxnSpPr/>
          <p:nvPr/>
        </p:nvCxnSpPr>
        <p:spPr>
          <a:xfrm>
            <a:off x="789250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699039-8B70-BB94-C815-7FFADA71957A}"/>
              </a:ext>
            </a:extLst>
          </p:cNvPr>
          <p:cNvCxnSpPr/>
          <p:nvPr/>
        </p:nvCxnSpPr>
        <p:spPr>
          <a:xfrm>
            <a:off x="898978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62B6E22-37FD-3F6C-4045-229644CC2311}"/>
              </a:ext>
            </a:extLst>
          </p:cNvPr>
          <p:cNvCxnSpPr>
            <a:stCxn id="11" idx="0"/>
            <a:endCxn id="20" idx="1"/>
          </p:cNvCxnSpPr>
          <p:nvPr/>
        </p:nvCxnSpPr>
        <p:spPr>
          <a:xfrm rot="5400000" flipH="1" flipV="1">
            <a:off x="6264770" y="3514152"/>
            <a:ext cx="937326"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05B4AA-39FB-B589-FFB4-1E5940F68AA6}"/>
              </a:ext>
            </a:extLst>
          </p:cNvPr>
          <p:cNvCxnSpPr>
            <a:stCxn id="20" idx="2"/>
            <a:endCxn id="19" idx="0"/>
          </p:cNvCxnSpPr>
          <p:nvPr/>
        </p:nvCxnSpPr>
        <p:spPr>
          <a:xfrm>
            <a:off x="8473198"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62233B62-6D9B-27C8-81F8-2C7561558BEB}"/>
              </a:ext>
            </a:extLst>
          </p:cNvPr>
          <p:cNvSpPr/>
          <p:nvPr/>
        </p:nvSpPr>
        <p:spPr>
          <a:xfrm>
            <a:off x="4993668"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ProductPrice</a:t>
            </a:r>
            <a:endParaRPr lang="en-US" b="1" dirty="0"/>
          </a:p>
        </p:txBody>
      </p:sp>
      <p:cxnSp>
        <p:nvCxnSpPr>
          <p:cNvPr id="51" name="Straight Arrow Connector 50">
            <a:extLst>
              <a:ext uri="{FF2B5EF4-FFF2-40B4-BE49-F238E27FC236}">
                <a16:creationId xmlns:a16="http://schemas.microsoft.com/office/drawing/2014/main" id="{5E5AF384-D7E0-3093-EDE0-E6F09A62941D}"/>
              </a:ext>
            </a:extLst>
          </p:cNvPr>
          <p:cNvCxnSpPr/>
          <p:nvPr/>
        </p:nvCxnSpPr>
        <p:spPr>
          <a:xfrm flipV="1">
            <a:off x="5591265" y="3298046"/>
            <a:ext cx="0" cy="13222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651A35AF-C064-FAE9-111F-4C5B07A46FF2}"/>
              </a:ext>
            </a:extLst>
          </p:cNvPr>
          <p:cNvSpPr/>
          <p:nvPr/>
        </p:nvSpPr>
        <p:spPr>
          <a:xfrm>
            <a:off x="7370866"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Currency</a:t>
            </a:r>
          </a:p>
        </p:txBody>
      </p:sp>
      <p:cxnSp>
        <p:nvCxnSpPr>
          <p:cNvPr id="54" name="Straight Arrow Connector 53">
            <a:extLst>
              <a:ext uri="{FF2B5EF4-FFF2-40B4-BE49-F238E27FC236}">
                <a16:creationId xmlns:a16="http://schemas.microsoft.com/office/drawing/2014/main" id="{35FD0F14-8636-FC79-51E8-7AE6E636FE0B}"/>
              </a:ext>
            </a:extLst>
          </p:cNvPr>
          <p:cNvCxnSpPr>
            <a:stCxn id="49" idx="3"/>
            <a:endCxn id="52" idx="1"/>
          </p:cNvCxnSpPr>
          <p:nvPr/>
        </p:nvCxnSpPr>
        <p:spPr>
          <a:xfrm>
            <a:off x="7198332" y="313047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B184C5E8-653F-8FE9-365A-60EA0E143BED}"/>
              </a:ext>
            </a:extLst>
          </p:cNvPr>
          <p:cNvSpPr/>
          <p:nvPr/>
        </p:nvSpPr>
        <p:spPr>
          <a:xfrm>
            <a:off x="7370866"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CurrencyCountry</a:t>
            </a:r>
            <a:endParaRPr lang="en-US" b="1" dirty="0"/>
          </a:p>
        </p:txBody>
      </p:sp>
      <p:cxnSp>
        <p:nvCxnSpPr>
          <p:cNvPr id="58" name="Straight Arrow Connector 57">
            <a:extLst>
              <a:ext uri="{FF2B5EF4-FFF2-40B4-BE49-F238E27FC236}">
                <a16:creationId xmlns:a16="http://schemas.microsoft.com/office/drawing/2014/main" id="{78808980-7A91-5AF3-3981-BE9FA62E3E94}"/>
              </a:ext>
            </a:extLst>
          </p:cNvPr>
          <p:cNvCxnSpPr>
            <a:stCxn id="56" idx="2"/>
            <a:endCxn id="52" idx="0"/>
          </p:cNvCxnSpPr>
          <p:nvPr/>
        </p:nvCxnSpPr>
        <p:spPr>
          <a:xfrm>
            <a:off x="8473198" y="2795324"/>
            <a:ext cx="0" cy="1675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1755059D-18E8-037D-3920-7B009A087FCA}"/>
              </a:ext>
            </a:extLst>
          </p:cNvPr>
          <p:cNvSpPr/>
          <p:nvPr/>
        </p:nvSpPr>
        <p:spPr>
          <a:xfrm>
            <a:off x="4993668"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cxnSp>
        <p:nvCxnSpPr>
          <p:cNvPr id="61" name="Straight Arrow Connector 60">
            <a:extLst>
              <a:ext uri="{FF2B5EF4-FFF2-40B4-BE49-F238E27FC236}">
                <a16:creationId xmlns:a16="http://schemas.microsoft.com/office/drawing/2014/main" id="{D1F547A2-3473-537E-3A50-7448D370BC20}"/>
              </a:ext>
            </a:extLst>
          </p:cNvPr>
          <p:cNvCxnSpPr>
            <a:cxnSpLocks/>
          </p:cNvCxnSpPr>
          <p:nvPr/>
        </p:nvCxnSpPr>
        <p:spPr>
          <a:xfrm flipH="1">
            <a:off x="8379432" y="2627750"/>
            <a:ext cx="17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29D25E4E-EE85-CE76-D3BF-387FC3C448A8}"/>
              </a:ext>
            </a:extLst>
          </p:cNvPr>
          <p:cNvSpPr/>
          <p:nvPr/>
        </p:nvSpPr>
        <p:spPr>
          <a:xfrm>
            <a:off x="5740428"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WorldRegion</a:t>
            </a:r>
            <a:endParaRPr lang="en-US" b="1" dirty="0"/>
          </a:p>
        </p:txBody>
      </p:sp>
      <p:sp>
        <p:nvSpPr>
          <p:cNvPr id="65" name="Rectangle: Rounded Corners 64">
            <a:extLst>
              <a:ext uri="{FF2B5EF4-FFF2-40B4-BE49-F238E27FC236}">
                <a16:creationId xmlns:a16="http://schemas.microsoft.com/office/drawing/2014/main" id="{5F4B1CC6-4F29-C503-FCB6-667046AC4CAF}"/>
              </a:ext>
            </a:extLst>
          </p:cNvPr>
          <p:cNvSpPr/>
          <p:nvPr/>
        </p:nvSpPr>
        <p:spPr>
          <a:xfrm>
            <a:off x="2616470" y="351098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a:t>
            </a:r>
          </a:p>
        </p:txBody>
      </p:sp>
      <p:cxnSp>
        <p:nvCxnSpPr>
          <p:cNvPr id="67" name="Straight Arrow Connector 66">
            <a:extLst>
              <a:ext uri="{FF2B5EF4-FFF2-40B4-BE49-F238E27FC236}">
                <a16:creationId xmlns:a16="http://schemas.microsoft.com/office/drawing/2014/main" id="{C56C4865-F1E0-1AF4-B613-7AEB1D9C4481}"/>
              </a:ext>
            </a:extLst>
          </p:cNvPr>
          <p:cNvCxnSpPr/>
          <p:nvPr/>
        </p:nvCxnSpPr>
        <p:spPr>
          <a:xfrm flipV="1">
            <a:off x="3145245" y="3846132"/>
            <a:ext cx="0" cy="2216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DD07A4F9-4E71-709F-3E55-43702F1C2B91}"/>
              </a:ext>
            </a:extLst>
          </p:cNvPr>
          <p:cNvSpPr/>
          <p:nvPr/>
        </p:nvSpPr>
        <p:spPr>
          <a:xfrm>
            <a:off x="2616470" y="2931933"/>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CustomerAddress</a:t>
            </a:r>
            <a:endParaRPr lang="en-US" b="1" dirty="0"/>
          </a:p>
        </p:txBody>
      </p:sp>
      <p:cxnSp>
        <p:nvCxnSpPr>
          <p:cNvPr id="70" name="Straight Arrow Connector 69">
            <a:extLst>
              <a:ext uri="{FF2B5EF4-FFF2-40B4-BE49-F238E27FC236}">
                <a16:creationId xmlns:a16="http://schemas.microsoft.com/office/drawing/2014/main" id="{1C999D0C-43BE-5AE9-50FA-611DDC98F464}"/>
              </a:ext>
            </a:extLst>
          </p:cNvPr>
          <p:cNvCxnSpPr>
            <a:stCxn id="65" idx="0"/>
            <a:endCxn id="68" idx="2"/>
          </p:cNvCxnSpPr>
          <p:nvPr/>
        </p:nvCxnSpPr>
        <p:spPr>
          <a:xfrm flipV="1">
            <a:off x="3718802" y="3267081"/>
            <a:ext cx="0" cy="24390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3BF6EF7-3599-80AE-795F-8E8D43AFC0B9}"/>
              </a:ext>
            </a:extLst>
          </p:cNvPr>
          <p:cNvCxnSpPr>
            <a:endCxn id="68" idx="1"/>
          </p:cNvCxnSpPr>
          <p:nvPr/>
        </p:nvCxnSpPr>
        <p:spPr>
          <a:xfrm rot="5400000" flipH="1" flipV="1">
            <a:off x="1770239" y="3221568"/>
            <a:ext cx="968291" cy="724171"/>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14FC6CC6-CAB4-AF14-2836-5DE2BBB1CBC9}"/>
              </a:ext>
            </a:extLst>
          </p:cNvPr>
          <p:cNvSpPr/>
          <p:nvPr/>
        </p:nvSpPr>
        <p:spPr>
          <a:xfrm>
            <a:off x="3363230"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80" name="Straight Arrow Connector 79">
            <a:extLst>
              <a:ext uri="{FF2B5EF4-FFF2-40B4-BE49-F238E27FC236}">
                <a16:creationId xmlns:a16="http://schemas.microsoft.com/office/drawing/2014/main" id="{A15BCA45-4FE9-85F1-1BF6-481762BAA3F9}"/>
              </a:ext>
            </a:extLst>
          </p:cNvPr>
          <p:cNvCxnSpPr/>
          <p:nvPr/>
        </p:nvCxnSpPr>
        <p:spPr>
          <a:xfrm flipV="1">
            <a:off x="6603636"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0EB5B4C-960B-52DE-7EF8-5F4F0C327945}"/>
              </a:ext>
            </a:extLst>
          </p:cNvPr>
          <p:cNvCxnSpPr/>
          <p:nvPr/>
        </p:nvCxnSpPr>
        <p:spPr>
          <a:xfrm flipV="1">
            <a:off x="5476965"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9779FAEB-705F-8AB1-D01E-72803DC2C5BB}"/>
              </a:ext>
            </a:extLst>
          </p:cNvPr>
          <p:cNvCxnSpPr>
            <a:stCxn id="68" idx="0"/>
            <a:endCxn id="59" idx="1"/>
          </p:cNvCxnSpPr>
          <p:nvPr/>
        </p:nvCxnSpPr>
        <p:spPr>
          <a:xfrm rot="5400000" flipH="1" flipV="1">
            <a:off x="4204144" y="2142409"/>
            <a:ext cx="304183"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0794052-E326-FEC3-F752-69492C738AA9}"/>
              </a:ext>
            </a:extLst>
          </p:cNvPr>
          <p:cNvCxnSpPr/>
          <p:nvPr/>
        </p:nvCxnSpPr>
        <p:spPr>
          <a:xfrm flipV="1">
            <a:off x="3500390" y="2254436"/>
            <a:ext cx="0" cy="6692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45061B2-465C-6E72-F350-E2C8FBE2B7F9}"/>
              </a:ext>
            </a:extLst>
          </p:cNvPr>
          <p:cNvCxnSpPr>
            <a:stCxn id="17" idx="0"/>
            <a:endCxn id="18" idx="2"/>
          </p:cNvCxnSpPr>
          <p:nvPr/>
        </p:nvCxnSpPr>
        <p:spPr>
          <a:xfrm flipV="1">
            <a:off x="10850396"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F7373A6-2D24-2ABB-6458-9FBC8E6393BF}"/>
              </a:ext>
            </a:extLst>
          </p:cNvPr>
          <p:cNvCxnSpPr>
            <a:stCxn id="16" idx="0"/>
            <a:endCxn id="17" idx="2"/>
          </p:cNvCxnSpPr>
          <p:nvPr/>
        </p:nvCxnSpPr>
        <p:spPr>
          <a:xfrm flipV="1">
            <a:off x="1085039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368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239272" y="4620251"/>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CustomerOrderItem</a:t>
            </a:r>
            <a:endParaRPr lang="en-US" b="1" dirty="0"/>
          </a:p>
        </p:txBody>
      </p:sp>
      <p:sp>
        <p:nvSpPr>
          <p:cNvPr id="9" name="Rectangle: Rounded Corners 8">
            <a:extLst>
              <a:ext uri="{FF2B5EF4-FFF2-40B4-BE49-F238E27FC236}">
                <a16:creationId xmlns:a16="http://schemas.microsoft.com/office/drawing/2014/main" id="{4A5426C8-A62D-EF6D-68B4-0C1D09417765}"/>
              </a:ext>
            </a:extLst>
          </p:cNvPr>
          <p:cNvSpPr/>
          <p:nvPr/>
        </p:nvSpPr>
        <p:spPr>
          <a:xfrm>
            <a:off x="2616470"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OrderStatus</a:t>
            </a:r>
            <a:endParaRPr lang="en-US" b="1" dirty="0"/>
          </a:p>
        </p:txBody>
      </p:sp>
      <p:sp>
        <p:nvSpPr>
          <p:cNvPr id="10" name="Rectangle: Rounded Corners 9">
            <a:extLst>
              <a:ext uri="{FF2B5EF4-FFF2-40B4-BE49-F238E27FC236}">
                <a16:creationId xmlns:a16="http://schemas.microsoft.com/office/drawing/2014/main" id="{AA644FFD-0E5B-2359-C1F7-8E88E2DE7DE1}"/>
              </a:ext>
            </a:extLst>
          </p:cNvPr>
          <p:cNvSpPr/>
          <p:nvPr/>
        </p:nvSpPr>
        <p:spPr>
          <a:xfrm>
            <a:off x="1434812"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a:t>
            </a:r>
            <a:endParaRPr lang="en-US" b="1" dirty="0"/>
          </a:p>
        </p:txBody>
      </p:sp>
      <p:sp>
        <p:nvSpPr>
          <p:cNvPr id="11" name="Rectangle: Rounded Corners 10">
            <a:extLst>
              <a:ext uri="{FF2B5EF4-FFF2-40B4-BE49-F238E27FC236}">
                <a16:creationId xmlns:a16="http://schemas.microsoft.com/office/drawing/2014/main" id="{EA390F99-8E97-27B6-AF6C-A20F1977A91C}"/>
              </a:ext>
            </a:extLst>
          </p:cNvPr>
          <p:cNvSpPr/>
          <p:nvPr/>
        </p:nvSpPr>
        <p:spPr>
          <a:xfrm>
            <a:off x="4993668"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sp>
        <p:nvSpPr>
          <p:cNvPr id="13" name="Rectangle: Rounded Corners 12">
            <a:extLst>
              <a:ext uri="{FF2B5EF4-FFF2-40B4-BE49-F238E27FC236}">
                <a16:creationId xmlns:a16="http://schemas.microsoft.com/office/drawing/2014/main" id="{D56742C3-217A-EC04-3E34-CBDD968FA811}"/>
              </a:ext>
            </a:extLst>
          </p:cNvPr>
          <p:cNvSpPr/>
          <p:nvPr/>
        </p:nvSpPr>
        <p:spPr>
          <a:xfrm>
            <a:off x="4993668"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ProductAvailability</a:t>
            </a:r>
            <a:endParaRPr lang="en-US" b="1" dirty="0"/>
          </a:p>
        </p:txBody>
      </p:sp>
      <p:sp>
        <p:nvSpPr>
          <p:cNvPr id="14" name="Rectangle: Rounded Corners 13">
            <a:extLst>
              <a:ext uri="{FF2B5EF4-FFF2-40B4-BE49-F238E27FC236}">
                <a16:creationId xmlns:a16="http://schemas.microsoft.com/office/drawing/2014/main" id="{E5DBE7F4-FCA1-3737-CE89-379A6D674D22}"/>
              </a:ext>
            </a:extLst>
          </p:cNvPr>
          <p:cNvSpPr/>
          <p:nvPr/>
        </p:nvSpPr>
        <p:spPr>
          <a:xfrm>
            <a:off x="7370866"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5" name="Rectangle: Rounded Corners 14">
            <a:extLst>
              <a:ext uri="{FF2B5EF4-FFF2-40B4-BE49-F238E27FC236}">
                <a16:creationId xmlns:a16="http://schemas.microsoft.com/office/drawing/2014/main" id="{5FE94D95-B0ED-3BA6-975D-3E8918ECEB50}"/>
              </a:ext>
            </a:extLst>
          </p:cNvPr>
          <p:cNvSpPr/>
          <p:nvPr/>
        </p:nvSpPr>
        <p:spPr>
          <a:xfrm>
            <a:off x="7370866"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ContentType</a:t>
            </a:r>
            <a:endParaRPr lang="en-US" b="1" dirty="0"/>
          </a:p>
        </p:txBody>
      </p:sp>
      <p:sp>
        <p:nvSpPr>
          <p:cNvPr id="16" name="Rectangle: Rounded Corners 15">
            <a:extLst>
              <a:ext uri="{FF2B5EF4-FFF2-40B4-BE49-F238E27FC236}">
                <a16:creationId xmlns:a16="http://schemas.microsoft.com/office/drawing/2014/main" id="{93DEE7DA-6D2F-918A-D14D-4BD029AE39A5}"/>
              </a:ext>
            </a:extLst>
          </p:cNvPr>
          <p:cNvSpPr/>
          <p:nvPr/>
        </p:nvSpPr>
        <p:spPr>
          <a:xfrm>
            <a:off x="9748064"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ContentCopy</a:t>
            </a:r>
            <a:endParaRPr lang="en-US" b="1" dirty="0"/>
          </a:p>
        </p:txBody>
      </p:sp>
      <p:sp>
        <p:nvSpPr>
          <p:cNvPr id="17" name="Rectangle: Rounded Corners 16">
            <a:extLst>
              <a:ext uri="{FF2B5EF4-FFF2-40B4-BE49-F238E27FC236}">
                <a16:creationId xmlns:a16="http://schemas.microsoft.com/office/drawing/2014/main" id="{0FC5DBA4-2CC5-0FD0-C6C9-D829560AF042}"/>
              </a:ext>
            </a:extLst>
          </p:cNvPr>
          <p:cNvSpPr/>
          <p:nvPr/>
        </p:nvSpPr>
        <p:spPr>
          <a:xfrm>
            <a:off x="9748064"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LanguageCulture</a:t>
            </a:r>
            <a:endParaRPr lang="en-US" b="1" dirty="0"/>
          </a:p>
        </p:txBody>
      </p:sp>
      <p:sp>
        <p:nvSpPr>
          <p:cNvPr id="18" name="Rectangle: Rounded Corners 17">
            <a:extLst>
              <a:ext uri="{FF2B5EF4-FFF2-40B4-BE49-F238E27FC236}">
                <a16:creationId xmlns:a16="http://schemas.microsoft.com/office/drawing/2014/main" id="{ADA0A4FE-A860-1557-9483-C6EFA0EC9EA3}"/>
              </a:ext>
            </a:extLst>
          </p:cNvPr>
          <p:cNvSpPr/>
          <p:nvPr/>
        </p:nvSpPr>
        <p:spPr>
          <a:xfrm>
            <a:off x="9748064"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a:t>
            </a:r>
          </a:p>
        </p:txBody>
      </p:sp>
      <p:sp>
        <p:nvSpPr>
          <p:cNvPr id="19" name="Rectangle: Rounded Corners 18">
            <a:extLst>
              <a:ext uri="{FF2B5EF4-FFF2-40B4-BE49-F238E27FC236}">
                <a16:creationId xmlns:a16="http://schemas.microsoft.com/office/drawing/2014/main" id="{048271C9-A504-436F-E964-E4EE60B43A49}"/>
              </a:ext>
            </a:extLst>
          </p:cNvPr>
          <p:cNvSpPr/>
          <p:nvPr/>
        </p:nvSpPr>
        <p:spPr>
          <a:xfrm>
            <a:off x="7370866"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a:t>
            </a:r>
          </a:p>
        </p:txBody>
      </p:sp>
      <p:sp>
        <p:nvSpPr>
          <p:cNvPr id="20" name="Rectangle: Rounded Corners 19">
            <a:extLst>
              <a:ext uri="{FF2B5EF4-FFF2-40B4-BE49-F238E27FC236}">
                <a16:creationId xmlns:a16="http://schemas.microsoft.com/office/drawing/2014/main" id="{0AE14C59-C257-93B1-DCC2-9BFB9792B92A}"/>
              </a:ext>
            </a:extLst>
          </p:cNvPr>
          <p:cNvSpPr/>
          <p:nvPr/>
        </p:nvSpPr>
        <p:spPr>
          <a:xfrm>
            <a:off x="7370866"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ProductTheme</a:t>
            </a:r>
            <a:endParaRPr lang="en-US" b="1" dirty="0"/>
          </a:p>
        </p:txBody>
      </p:sp>
      <p:cxnSp>
        <p:nvCxnSpPr>
          <p:cNvPr id="22" name="Connector: Elbow 21">
            <a:extLst>
              <a:ext uri="{FF2B5EF4-FFF2-40B4-BE49-F238E27FC236}">
                <a16:creationId xmlns:a16="http://schemas.microsoft.com/office/drawing/2014/main" id="{F6934CA4-37C7-603E-9932-96EF65C2650D}"/>
              </a:ext>
            </a:extLst>
          </p:cNvPr>
          <p:cNvCxnSpPr>
            <a:cxnSpLocks/>
            <a:stCxn id="3" idx="2"/>
            <a:endCxn id="11" idx="2"/>
          </p:cNvCxnSpPr>
          <p:nvPr/>
        </p:nvCxnSpPr>
        <p:spPr>
          <a:xfrm rot="5400000" flipH="1" flipV="1">
            <a:off x="3718800" y="2578200"/>
            <a:ext cx="3" cy="4754396"/>
          </a:xfrm>
          <a:prstGeom prst="bentConnector3">
            <a:avLst>
              <a:gd name="adj1" fmla="val -76200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D8B6A9F-493F-9C6F-1DF8-843A14ACE863}"/>
              </a:ext>
            </a:extLst>
          </p:cNvPr>
          <p:cNvCxnSpPr/>
          <p:nvPr/>
        </p:nvCxnSpPr>
        <p:spPr>
          <a:xfrm flipV="1">
            <a:off x="1892299"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E4D663-ED7B-64C3-03D2-899F51CE097F}"/>
              </a:ext>
            </a:extLst>
          </p:cNvPr>
          <p:cNvCxnSpPr/>
          <p:nvPr/>
        </p:nvCxnSpPr>
        <p:spPr>
          <a:xfrm>
            <a:off x="306795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253AFE-7FBE-5AC3-B4F7-5009DCC1FBF6}"/>
              </a:ext>
            </a:extLst>
          </p:cNvPr>
          <p:cNvCxnSpPr/>
          <p:nvPr/>
        </p:nvCxnSpPr>
        <p:spPr>
          <a:xfrm>
            <a:off x="6603636"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CDE26C-1320-5722-AF48-3295DFAC819E}"/>
              </a:ext>
            </a:extLst>
          </p:cNvPr>
          <p:cNvCxnSpPr>
            <a:stCxn id="14" idx="2"/>
            <a:endCxn id="15" idx="0"/>
          </p:cNvCxnSpPr>
          <p:nvPr/>
        </p:nvCxnSpPr>
        <p:spPr>
          <a:xfrm>
            <a:off x="8473198"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5A05E3E-3A22-56F6-900D-10DFBD2FF9F0}"/>
              </a:ext>
            </a:extLst>
          </p:cNvPr>
          <p:cNvCxnSpPr>
            <a:stCxn id="14" idx="3"/>
            <a:endCxn id="16" idx="1"/>
          </p:cNvCxnSpPr>
          <p:nvPr/>
        </p:nvCxnSpPr>
        <p:spPr>
          <a:xfrm>
            <a:off x="9575530" y="478782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E2923A-59C5-334C-7EC4-741132551B41}"/>
              </a:ext>
            </a:extLst>
          </p:cNvPr>
          <p:cNvCxnSpPr>
            <a:cxnSpLocks/>
          </p:cNvCxnSpPr>
          <p:nvPr/>
        </p:nvCxnSpPr>
        <p:spPr>
          <a:xfrm>
            <a:off x="7198332" y="4714004"/>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F0BBC4-FAA6-86BA-FEA5-EDA59C31902B}"/>
              </a:ext>
            </a:extLst>
          </p:cNvPr>
          <p:cNvCxnSpPr>
            <a:cxnSpLocks/>
          </p:cNvCxnSpPr>
          <p:nvPr/>
        </p:nvCxnSpPr>
        <p:spPr>
          <a:xfrm>
            <a:off x="7198332" y="4861641"/>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75606E-792C-CF34-7255-67F055271AF4}"/>
              </a:ext>
            </a:extLst>
          </p:cNvPr>
          <p:cNvCxnSpPr/>
          <p:nvPr/>
        </p:nvCxnSpPr>
        <p:spPr>
          <a:xfrm>
            <a:off x="789250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699039-8B70-BB94-C815-7FFADA71957A}"/>
              </a:ext>
            </a:extLst>
          </p:cNvPr>
          <p:cNvCxnSpPr/>
          <p:nvPr/>
        </p:nvCxnSpPr>
        <p:spPr>
          <a:xfrm>
            <a:off x="898978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62B6E22-37FD-3F6C-4045-229644CC2311}"/>
              </a:ext>
            </a:extLst>
          </p:cNvPr>
          <p:cNvCxnSpPr>
            <a:stCxn id="11" idx="0"/>
            <a:endCxn id="20" idx="1"/>
          </p:cNvCxnSpPr>
          <p:nvPr/>
        </p:nvCxnSpPr>
        <p:spPr>
          <a:xfrm rot="5400000" flipH="1" flipV="1">
            <a:off x="6264770" y="3514152"/>
            <a:ext cx="937326"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05B4AA-39FB-B589-FFB4-1E5940F68AA6}"/>
              </a:ext>
            </a:extLst>
          </p:cNvPr>
          <p:cNvCxnSpPr>
            <a:stCxn id="20" idx="2"/>
            <a:endCxn id="19" idx="0"/>
          </p:cNvCxnSpPr>
          <p:nvPr/>
        </p:nvCxnSpPr>
        <p:spPr>
          <a:xfrm>
            <a:off x="8473198"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62233B62-6D9B-27C8-81F8-2C7561558BEB}"/>
              </a:ext>
            </a:extLst>
          </p:cNvPr>
          <p:cNvSpPr/>
          <p:nvPr/>
        </p:nvSpPr>
        <p:spPr>
          <a:xfrm>
            <a:off x="4993668"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ProductPrice</a:t>
            </a:r>
            <a:endParaRPr lang="en-US" b="1" dirty="0"/>
          </a:p>
        </p:txBody>
      </p:sp>
      <p:cxnSp>
        <p:nvCxnSpPr>
          <p:cNvPr id="51" name="Straight Arrow Connector 50">
            <a:extLst>
              <a:ext uri="{FF2B5EF4-FFF2-40B4-BE49-F238E27FC236}">
                <a16:creationId xmlns:a16="http://schemas.microsoft.com/office/drawing/2014/main" id="{5E5AF384-D7E0-3093-EDE0-E6F09A62941D}"/>
              </a:ext>
            </a:extLst>
          </p:cNvPr>
          <p:cNvCxnSpPr/>
          <p:nvPr/>
        </p:nvCxnSpPr>
        <p:spPr>
          <a:xfrm flipV="1">
            <a:off x="5591265" y="3298046"/>
            <a:ext cx="0" cy="13222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651A35AF-C064-FAE9-111F-4C5B07A46FF2}"/>
              </a:ext>
            </a:extLst>
          </p:cNvPr>
          <p:cNvSpPr/>
          <p:nvPr/>
        </p:nvSpPr>
        <p:spPr>
          <a:xfrm>
            <a:off x="7370866"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Currency</a:t>
            </a:r>
          </a:p>
        </p:txBody>
      </p:sp>
      <p:cxnSp>
        <p:nvCxnSpPr>
          <p:cNvPr id="54" name="Straight Arrow Connector 53">
            <a:extLst>
              <a:ext uri="{FF2B5EF4-FFF2-40B4-BE49-F238E27FC236}">
                <a16:creationId xmlns:a16="http://schemas.microsoft.com/office/drawing/2014/main" id="{35FD0F14-8636-FC79-51E8-7AE6E636FE0B}"/>
              </a:ext>
            </a:extLst>
          </p:cNvPr>
          <p:cNvCxnSpPr>
            <a:stCxn id="49" idx="3"/>
            <a:endCxn id="52" idx="1"/>
          </p:cNvCxnSpPr>
          <p:nvPr/>
        </p:nvCxnSpPr>
        <p:spPr>
          <a:xfrm>
            <a:off x="7198332" y="313047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B184C5E8-653F-8FE9-365A-60EA0E143BED}"/>
              </a:ext>
            </a:extLst>
          </p:cNvPr>
          <p:cNvSpPr/>
          <p:nvPr/>
        </p:nvSpPr>
        <p:spPr>
          <a:xfrm>
            <a:off x="7370866"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CurrencyCountry</a:t>
            </a:r>
            <a:endParaRPr lang="en-US" b="1" dirty="0"/>
          </a:p>
        </p:txBody>
      </p:sp>
      <p:cxnSp>
        <p:nvCxnSpPr>
          <p:cNvPr id="58" name="Straight Arrow Connector 57">
            <a:extLst>
              <a:ext uri="{FF2B5EF4-FFF2-40B4-BE49-F238E27FC236}">
                <a16:creationId xmlns:a16="http://schemas.microsoft.com/office/drawing/2014/main" id="{78808980-7A91-5AF3-3981-BE9FA62E3E94}"/>
              </a:ext>
            </a:extLst>
          </p:cNvPr>
          <p:cNvCxnSpPr>
            <a:stCxn id="56" idx="2"/>
            <a:endCxn id="52" idx="0"/>
          </p:cNvCxnSpPr>
          <p:nvPr/>
        </p:nvCxnSpPr>
        <p:spPr>
          <a:xfrm>
            <a:off x="8473198" y="2795324"/>
            <a:ext cx="0" cy="1675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1755059D-18E8-037D-3920-7B009A087FCA}"/>
              </a:ext>
            </a:extLst>
          </p:cNvPr>
          <p:cNvSpPr/>
          <p:nvPr/>
        </p:nvSpPr>
        <p:spPr>
          <a:xfrm>
            <a:off x="4993668"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cxnSp>
        <p:nvCxnSpPr>
          <p:cNvPr id="61" name="Straight Arrow Connector 60">
            <a:extLst>
              <a:ext uri="{FF2B5EF4-FFF2-40B4-BE49-F238E27FC236}">
                <a16:creationId xmlns:a16="http://schemas.microsoft.com/office/drawing/2014/main" id="{D1F547A2-3473-537E-3A50-7448D370BC20}"/>
              </a:ext>
            </a:extLst>
          </p:cNvPr>
          <p:cNvCxnSpPr>
            <a:cxnSpLocks/>
          </p:cNvCxnSpPr>
          <p:nvPr/>
        </p:nvCxnSpPr>
        <p:spPr>
          <a:xfrm flipH="1">
            <a:off x="8379432" y="2627750"/>
            <a:ext cx="17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29D25E4E-EE85-CE76-D3BF-387FC3C448A8}"/>
              </a:ext>
            </a:extLst>
          </p:cNvPr>
          <p:cNvSpPr/>
          <p:nvPr/>
        </p:nvSpPr>
        <p:spPr>
          <a:xfrm>
            <a:off x="5740428"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WorldRegion</a:t>
            </a:r>
            <a:endParaRPr lang="en-US" b="1" dirty="0"/>
          </a:p>
        </p:txBody>
      </p:sp>
      <p:sp>
        <p:nvSpPr>
          <p:cNvPr id="65" name="Rectangle: Rounded Corners 64">
            <a:extLst>
              <a:ext uri="{FF2B5EF4-FFF2-40B4-BE49-F238E27FC236}">
                <a16:creationId xmlns:a16="http://schemas.microsoft.com/office/drawing/2014/main" id="{5F4B1CC6-4F29-C503-FCB6-667046AC4CAF}"/>
              </a:ext>
            </a:extLst>
          </p:cNvPr>
          <p:cNvSpPr/>
          <p:nvPr/>
        </p:nvSpPr>
        <p:spPr>
          <a:xfrm>
            <a:off x="2616470" y="351098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a:t>
            </a:r>
          </a:p>
        </p:txBody>
      </p:sp>
      <p:cxnSp>
        <p:nvCxnSpPr>
          <p:cNvPr id="67" name="Straight Arrow Connector 66">
            <a:extLst>
              <a:ext uri="{FF2B5EF4-FFF2-40B4-BE49-F238E27FC236}">
                <a16:creationId xmlns:a16="http://schemas.microsoft.com/office/drawing/2014/main" id="{C56C4865-F1E0-1AF4-B613-7AEB1D9C4481}"/>
              </a:ext>
            </a:extLst>
          </p:cNvPr>
          <p:cNvCxnSpPr/>
          <p:nvPr/>
        </p:nvCxnSpPr>
        <p:spPr>
          <a:xfrm flipV="1">
            <a:off x="3145245" y="3846132"/>
            <a:ext cx="0" cy="2216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DD07A4F9-4E71-709F-3E55-43702F1C2B91}"/>
              </a:ext>
            </a:extLst>
          </p:cNvPr>
          <p:cNvSpPr/>
          <p:nvPr/>
        </p:nvSpPr>
        <p:spPr>
          <a:xfrm>
            <a:off x="2616470" y="2931933"/>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CustomerAddress</a:t>
            </a:r>
            <a:endParaRPr lang="en-US" b="1" dirty="0"/>
          </a:p>
        </p:txBody>
      </p:sp>
      <p:cxnSp>
        <p:nvCxnSpPr>
          <p:cNvPr id="70" name="Straight Arrow Connector 69">
            <a:extLst>
              <a:ext uri="{FF2B5EF4-FFF2-40B4-BE49-F238E27FC236}">
                <a16:creationId xmlns:a16="http://schemas.microsoft.com/office/drawing/2014/main" id="{1C999D0C-43BE-5AE9-50FA-611DDC98F464}"/>
              </a:ext>
            </a:extLst>
          </p:cNvPr>
          <p:cNvCxnSpPr>
            <a:stCxn id="65" idx="0"/>
            <a:endCxn id="68" idx="2"/>
          </p:cNvCxnSpPr>
          <p:nvPr/>
        </p:nvCxnSpPr>
        <p:spPr>
          <a:xfrm flipV="1">
            <a:off x="3718802" y="3267081"/>
            <a:ext cx="0" cy="24390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3BF6EF7-3599-80AE-795F-8E8D43AFC0B9}"/>
              </a:ext>
            </a:extLst>
          </p:cNvPr>
          <p:cNvCxnSpPr>
            <a:endCxn id="68" idx="1"/>
          </p:cNvCxnSpPr>
          <p:nvPr/>
        </p:nvCxnSpPr>
        <p:spPr>
          <a:xfrm rot="5400000" flipH="1" flipV="1">
            <a:off x="1770239" y="3221568"/>
            <a:ext cx="968291" cy="724171"/>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14FC6CC6-CAB4-AF14-2836-5DE2BBB1CBC9}"/>
              </a:ext>
            </a:extLst>
          </p:cNvPr>
          <p:cNvSpPr/>
          <p:nvPr/>
        </p:nvSpPr>
        <p:spPr>
          <a:xfrm>
            <a:off x="3363230"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80" name="Straight Arrow Connector 79">
            <a:extLst>
              <a:ext uri="{FF2B5EF4-FFF2-40B4-BE49-F238E27FC236}">
                <a16:creationId xmlns:a16="http://schemas.microsoft.com/office/drawing/2014/main" id="{A15BCA45-4FE9-85F1-1BF6-481762BAA3F9}"/>
              </a:ext>
            </a:extLst>
          </p:cNvPr>
          <p:cNvCxnSpPr/>
          <p:nvPr/>
        </p:nvCxnSpPr>
        <p:spPr>
          <a:xfrm flipV="1">
            <a:off x="6603636"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0EB5B4C-960B-52DE-7EF8-5F4F0C327945}"/>
              </a:ext>
            </a:extLst>
          </p:cNvPr>
          <p:cNvCxnSpPr/>
          <p:nvPr/>
        </p:nvCxnSpPr>
        <p:spPr>
          <a:xfrm flipV="1">
            <a:off x="5476965"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9779FAEB-705F-8AB1-D01E-72803DC2C5BB}"/>
              </a:ext>
            </a:extLst>
          </p:cNvPr>
          <p:cNvCxnSpPr>
            <a:stCxn id="68" idx="0"/>
            <a:endCxn id="59" idx="1"/>
          </p:cNvCxnSpPr>
          <p:nvPr/>
        </p:nvCxnSpPr>
        <p:spPr>
          <a:xfrm rot="5400000" flipH="1" flipV="1">
            <a:off x="4204144" y="2142409"/>
            <a:ext cx="304183"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0794052-E326-FEC3-F752-69492C738AA9}"/>
              </a:ext>
            </a:extLst>
          </p:cNvPr>
          <p:cNvCxnSpPr/>
          <p:nvPr/>
        </p:nvCxnSpPr>
        <p:spPr>
          <a:xfrm flipV="1">
            <a:off x="3500390" y="2254436"/>
            <a:ext cx="0" cy="6692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45061B2-465C-6E72-F350-E2C8FBE2B7F9}"/>
              </a:ext>
            </a:extLst>
          </p:cNvPr>
          <p:cNvCxnSpPr>
            <a:stCxn id="17" idx="0"/>
            <a:endCxn id="18" idx="2"/>
          </p:cNvCxnSpPr>
          <p:nvPr/>
        </p:nvCxnSpPr>
        <p:spPr>
          <a:xfrm flipV="1">
            <a:off x="10850396"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F7373A6-2D24-2ABB-6458-9FBC8E6393BF}"/>
              </a:ext>
            </a:extLst>
          </p:cNvPr>
          <p:cNvCxnSpPr>
            <a:stCxn id="16" idx="0"/>
            <a:endCxn id="17" idx="2"/>
          </p:cNvCxnSpPr>
          <p:nvPr/>
        </p:nvCxnSpPr>
        <p:spPr>
          <a:xfrm flipV="1">
            <a:off x="1085039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6629D25E-923D-D4CA-6DAE-37FBF38113EB}"/>
              </a:ext>
            </a:extLst>
          </p:cNvPr>
          <p:cNvSpPr/>
          <p:nvPr/>
        </p:nvSpPr>
        <p:spPr>
          <a:xfrm>
            <a:off x="7370866"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9" name="Rectangle: Rounded Corners 68">
            <a:extLst>
              <a:ext uri="{FF2B5EF4-FFF2-40B4-BE49-F238E27FC236}">
                <a16:creationId xmlns:a16="http://schemas.microsoft.com/office/drawing/2014/main" id="{9626A911-08D9-A9A4-90F9-503372933A61}"/>
              </a:ext>
            </a:extLst>
          </p:cNvPr>
          <p:cNvSpPr/>
          <p:nvPr/>
        </p:nvSpPr>
        <p:spPr>
          <a:xfrm>
            <a:off x="9748064"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ContentCopy</a:t>
            </a:r>
            <a:endParaRPr lang="en-US" b="1" dirty="0"/>
          </a:p>
        </p:txBody>
      </p:sp>
      <p:sp>
        <p:nvSpPr>
          <p:cNvPr id="6" name="Rectangle: Rounded Corners 5">
            <a:extLst>
              <a:ext uri="{FF2B5EF4-FFF2-40B4-BE49-F238E27FC236}">
                <a16:creationId xmlns:a16="http://schemas.microsoft.com/office/drawing/2014/main" id="{267A61C2-18D9-E099-13A5-C0C467B08238}"/>
              </a:ext>
            </a:extLst>
          </p:cNvPr>
          <p:cNvSpPr/>
          <p:nvPr/>
        </p:nvSpPr>
        <p:spPr>
          <a:xfrm>
            <a:off x="392645" y="1690688"/>
            <a:ext cx="2486025" cy="405999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B682D8E0-8F31-B358-E5D7-85F72B4C381F}"/>
              </a:ext>
            </a:extLst>
          </p:cNvPr>
          <p:cNvSpPr/>
          <p:nvPr/>
        </p:nvSpPr>
        <p:spPr>
          <a:xfrm>
            <a:off x="533326" y="239673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8" name="Rectangle: Rounded Corners 7">
            <a:extLst>
              <a:ext uri="{FF2B5EF4-FFF2-40B4-BE49-F238E27FC236}">
                <a16:creationId xmlns:a16="http://schemas.microsoft.com/office/drawing/2014/main" id="{AC066DF5-6BE6-E6D6-EEB5-92D723BA1FE6}"/>
              </a:ext>
            </a:extLst>
          </p:cNvPr>
          <p:cNvSpPr/>
          <p:nvPr/>
        </p:nvSpPr>
        <p:spPr>
          <a:xfrm>
            <a:off x="533326" y="2825361"/>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sp>
        <p:nvSpPr>
          <p:cNvPr id="12" name="Rectangle: Rounded Corners 11">
            <a:extLst>
              <a:ext uri="{FF2B5EF4-FFF2-40B4-BE49-F238E27FC236}">
                <a16:creationId xmlns:a16="http://schemas.microsoft.com/office/drawing/2014/main" id="{AFC8007F-3C00-E8C6-6EAB-DC706EE45187}"/>
              </a:ext>
            </a:extLst>
          </p:cNvPr>
          <p:cNvSpPr/>
          <p:nvPr/>
        </p:nvSpPr>
        <p:spPr>
          <a:xfrm>
            <a:off x="533326" y="3254609"/>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Currency</a:t>
            </a:r>
          </a:p>
        </p:txBody>
      </p:sp>
      <p:sp>
        <p:nvSpPr>
          <p:cNvPr id="21" name="Rectangle: Rounded Corners 20">
            <a:extLst>
              <a:ext uri="{FF2B5EF4-FFF2-40B4-BE49-F238E27FC236}">
                <a16:creationId xmlns:a16="http://schemas.microsoft.com/office/drawing/2014/main" id="{709A094E-CC9A-3A40-53F7-87EC4E46108B}"/>
              </a:ext>
            </a:extLst>
          </p:cNvPr>
          <p:cNvSpPr/>
          <p:nvPr/>
        </p:nvSpPr>
        <p:spPr>
          <a:xfrm>
            <a:off x="533326" y="3683857"/>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LanguageCulture</a:t>
            </a:r>
            <a:endParaRPr lang="en-US" b="1" dirty="0"/>
          </a:p>
        </p:txBody>
      </p:sp>
      <p:sp>
        <p:nvSpPr>
          <p:cNvPr id="23" name="Rectangle: Rounded Corners 22">
            <a:extLst>
              <a:ext uri="{FF2B5EF4-FFF2-40B4-BE49-F238E27FC236}">
                <a16:creationId xmlns:a16="http://schemas.microsoft.com/office/drawing/2014/main" id="{33A3B560-AFC6-98E3-A8B0-FD7CE53014C2}"/>
              </a:ext>
            </a:extLst>
          </p:cNvPr>
          <p:cNvSpPr/>
          <p:nvPr/>
        </p:nvSpPr>
        <p:spPr>
          <a:xfrm>
            <a:off x="533326" y="4113105"/>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OrderStatus</a:t>
            </a:r>
            <a:endParaRPr lang="en-US" b="1" dirty="0"/>
          </a:p>
        </p:txBody>
      </p:sp>
      <p:sp>
        <p:nvSpPr>
          <p:cNvPr id="25" name="Rectangle: Rounded Corners 24">
            <a:extLst>
              <a:ext uri="{FF2B5EF4-FFF2-40B4-BE49-F238E27FC236}">
                <a16:creationId xmlns:a16="http://schemas.microsoft.com/office/drawing/2014/main" id="{7FAA42F3-BC82-7AF2-804F-F1F02D3709D5}"/>
              </a:ext>
            </a:extLst>
          </p:cNvPr>
          <p:cNvSpPr/>
          <p:nvPr/>
        </p:nvSpPr>
        <p:spPr>
          <a:xfrm>
            <a:off x="533326" y="4542353"/>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ProductAvailability</a:t>
            </a:r>
            <a:endParaRPr lang="en-US" b="1" dirty="0"/>
          </a:p>
        </p:txBody>
      </p:sp>
      <p:sp>
        <p:nvSpPr>
          <p:cNvPr id="27" name="Rectangle: Rounded Corners 26">
            <a:extLst>
              <a:ext uri="{FF2B5EF4-FFF2-40B4-BE49-F238E27FC236}">
                <a16:creationId xmlns:a16="http://schemas.microsoft.com/office/drawing/2014/main" id="{A19293AE-7204-1D4D-1714-4FE57EA3AC19}"/>
              </a:ext>
            </a:extLst>
          </p:cNvPr>
          <p:cNvSpPr/>
          <p:nvPr/>
        </p:nvSpPr>
        <p:spPr>
          <a:xfrm>
            <a:off x="533326" y="496696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WorldRegion</a:t>
            </a:r>
            <a:endParaRPr lang="en-US" b="1" dirty="0"/>
          </a:p>
        </p:txBody>
      </p:sp>
      <p:sp>
        <p:nvSpPr>
          <p:cNvPr id="29" name="TextBox 28">
            <a:extLst>
              <a:ext uri="{FF2B5EF4-FFF2-40B4-BE49-F238E27FC236}">
                <a16:creationId xmlns:a16="http://schemas.microsoft.com/office/drawing/2014/main" id="{E36BD3AA-7B06-66C4-339E-6F19365A21C4}"/>
              </a:ext>
            </a:extLst>
          </p:cNvPr>
          <p:cNvSpPr txBox="1"/>
          <p:nvPr/>
        </p:nvSpPr>
        <p:spPr>
          <a:xfrm>
            <a:off x="813957" y="1779416"/>
            <a:ext cx="1643399" cy="523220"/>
          </a:xfrm>
          <a:prstGeom prst="rect">
            <a:avLst/>
          </a:prstGeom>
          <a:noFill/>
        </p:spPr>
        <p:txBody>
          <a:bodyPr wrap="none" rtlCol="0">
            <a:spAutoFit/>
          </a:bodyPr>
          <a:lstStyle/>
          <a:p>
            <a:r>
              <a:rPr lang="en-US" sz="2800" b="1" dirty="0">
                <a:solidFill>
                  <a:schemeClr val="bg1"/>
                </a:solidFill>
              </a:rPr>
              <a:t>Metadata</a:t>
            </a:r>
          </a:p>
        </p:txBody>
      </p:sp>
      <p:sp>
        <p:nvSpPr>
          <p:cNvPr id="35" name="Rectangle: Rounded Corners 34">
            <a:extLst>
              <a:ext uri="{FF2B5EF4-FFF2-40B4-BE49-F238E27FC236}">
                <a16:creationId xmlns:a16="http://schemas.microsoft.com/office/drawing/2014/main" id="{44FB6AF5-9082-C809-493B-5697C9A14C0B}"/>
              </a:ext>
            </a:extLst>
          </p:cNvPr>
          <p:cNvSpPr/>
          <p:nvPr/>
        </p:nvSpPr>
        <p:spPr>
          <a:xfrm>
            <a:off x="3497796" y="1690688"/>
            <a:ext cx="2486025" cy="113467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0B6875E9-E103-C8D6-D8B1-319553DBE755}"/>
              </a:ext>
            </a:extLst>
          </p:cNvPr>
          <p:cNvSpPr/>
          <p:nvPr/>
        </p:nvSpPr>
        <p:spPr>
          <a:xfrm>
            <a:off x="3638476" y="228243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a:t>
            </a:r>
          </a:p>
        </p:txBody>
      </p:sp>
      <p:sp>
        <p:nvSpPr>
          <p:cNvPr id="38" name="TextBox 37">
            <a:extLst>
              <a:ext uri="{FF2B5EF4-FFF2-40B4-BE49-F238E27FC236}">
                <a16:creationId xmlns:a16="http://schemas.microsoft.com/office/drawing/2014/main" id="{543C4632-EE00-76E2-56DD-A7E7CED5282B}"/>
              </a:ext>
            </a:extLst>
          </p:cNvPr>
          <p:cNvSpPr txBox="1"/>
          <p:nvPr/>
        </p:nvSpPr>
        <p:spPr>
          <a:xfrm>
            <a:off x="4060219" y="1779416"/>
            <a:ext cx="1351652" cy="523220"/>
          </a:xfrm>
          <a:prstGeom prst="rect">
            <a:avLst/>
          </a:prstGeom>
          <a:noFill/>
        </p:spPr>
        <p:txBody>
          <a:bodyPr wrap="none" rtlCol="0">
            <a:spAutoFit/>
          </a:bodyPr>
          <a:lstStyle/>
          <a:p>
            <a:r>
              <a:rPr lang="en-US" sz="2800" b="1" dirty="0">
                <a:solidFill>
                  <a:schemeClr val="bg1"/>
                </a:solidFill>
              </a:rPr>
              <a:t>Themes</a:t>
            </a:r>
          </a:p>
        </p:txBody>
      </p:sp>
      <p:sp>
        <p:nvSpPr>
          <p:cNvPr id="40" name="Rectangle: Rounded Corners 39">
            <a:extLst>
              <a:ext uri="{FF2B5EF4-FFF2-40B4-BE49-F238E27FC236}">
                <a16:creationId xmlns:a16="http://schemas.microsoft.com/office/drawing/2014/main" id="{93259976-646C-38AB-67B9-EFC015247705}"/>
              </a:ext>
            </a:extLst>
          </p:cNvPr>
          <p:cNvSpPr/>
          <p:nvPr/>
        </p:nvSpPr>
        <p:spPr>
          <a:xfrm>
            <a:off x="6405563" y="1690688"/>
            <a:ext cx="2486025" cy="1182897"/>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2" name="Rectangle: Rounded Corners 41">
            <a:extLst>
              <a:ext uri="{FF2B5EF4-FFF2-40B4-BE49-F238E27FC236}">
                <a16:creationId xmlns:a16="http://schemas.microsoft.com/office/drawing/2014/main" id="{9D294696-3295-0AEA-8D1E-7EAF5CF1E7B7}"/>
              </a:ext>
            </a:extLst>
          </p:cNvPr>
          <p:cNvSpPr/>
          <p:nvPr/>
        </p:nvSpPr>
        <p:spPr>
          <a:xfrm>
            <a:off x="6546244" y="2330660"/>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sp>
        <p:nvSpPr>
          <p:cNvPr id="44" name="TextBox 43">
            <a:extLst>
              <a:ext uri="{FF2B5EF4-FFF2-40B4-BE49-F238E27FC236}">
                <a16:creationId xmlns:a16="http://schemas.microsoft.com/office/drawing/2014/main" id="{B0B75BB5-0BBD-5B1E-EE01-DAD935B40530}"/>
              </a:ext>
            </a:extLst>
          </p:cNvPr>
          <p:cNvSpPr txBox="1"/>
          <p:nvPr/>
        </p:nvSpPr>
        <p:spPr>
          <a:xfrm>
            <a:off x="6845770" y="1845275"/>
            <a:ext cx="1494768" cy="523220"/>
          </a:xfrm>
          <a:prstGeom prst="rect">
            <a:avLst/>
          </a:prstGeom>
          <a:noFill/>
        </p:spPr>
        <p:txBody>
          <a:bodyPr wrap="none" rtlCol="0">
            <a:spAutoFit/>
          </a:bodyPr>
          <a:lstStyle/>
          <a:p>
            <a:r>
              <a:rPr lang="en-US" sz="2800" b="1" dirty="0">
                <a:solidFill>
                  <a:schemeClr val="bg1"/>
                </a:solidFill>
              </a:rPr>
              <a:t>Products</a:t>
            </a:r>
          </a:p>
        </p:txBody>
      </p:sp>
      <p:sp>
        <p:nvSpPr>
          <p:cNvPr id="46" name="Rectangle: Rounded Corners 45">
            <a:extLst>
              <a:ext uri="{FF2B5EF4-FFF2-40B4-BE49-F238E27FC236}">
                <a16:creationId xmlns:a16="http://schemas.microsoft.com/office/drawing/2014/main" id="{48B8084C-C756-5FBC-1881-825D5B54F0CB}"/>
              </a:ext>
            </a:extLst>
          </p:cNvPr>
          <p:cNvSpPr/>
          <p:nvPr/>
        </p:nvSpPr>
        <p:spPr>
          <a:xfrm>
            <a:off x="9313330" y="1692161"/>
            <a:ext cx="2486025" cy="161214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8" name="Rectangle: Rounded Corners 47">
            <a:extLst>
              <a:ext uri="{FF2B5EF4-FFF2-40B4-BE49-F238E27FC236}">
                <a16:creationId xmlns:a16="http://schemas.microsoft.com/office/drawing/2014/main" id="{026594AB-E86A-BF8A-1A6C-E5D59999E71B}"/>
              </a:ext>
            </a:extLst>
          </p:cNvPr>
          <p:cNvSpPr/>
          <p:nvPr/>
        </p:nvSpPr>
        <p:spPr>
          <a:xfrm>
            <a:off x="9497228" y="234226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a:t>
            </a:r>
          </a:p>
        </p:txBody>
      </p:sp>
      <p:sp>
        <p:nvSpPr>
          <p:cNvPr id="50" name="Rectangle: Rounded Corners 49">
            <a:extLst>
              <a:ext uri="{FF2B5EF4-FFF2-40B4-BE49-F238E27FC236}">
                <a16:creationId xmlns:a16="http://schemas.microsoft.com/office/drawing/2014/main" id="{A6A4A164-B1D0-24EB-804D-7AE306C419B6}"/>
              </a:ext>
            </a:extLst>
          </p:cNvPr>
          <p:cNvSpPr/>
          <p:nvPr/>
        </p:nvSpPr>
        <p:spPr>
          <a:xfrm>
            <a:off x="9497228" y="276075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a:t>
            </a:r>
            <a:endParaRPr lang="en-US" b="1" dirty="0"/>
          </a:p>
        </p:txBody>
      </p:sp>
      <p:sp>
        <p:nvSpPr>
          <p:cNvPr id="53" name="TextBox 52">
            <a:extLst>
              <a:ext uri="{FF2B5EF4-FFF2-40B4-BE49-F238E27FC236}">
                <a16:creationId xmlns:a16="http://schemas.microsoft.com/office/drawing/2014/main" id="{7D219634-2922-A398-B394-433EC310620F}"/>
              </a:ext>
            </a:extLst>
          </p:cNvPr>
          <p:cNvSpPr txBox="1"/>
          <p:nvPr/>
        </p:nvSpPr>
        <p:spPr>
          <a:xfrm>
            <a:off x="9676486" y="1819046"/>
            <a:ext cx="1759712" cy="523220"/>
          </a:xfrm>
          <a:prstGeom prst="rect">
            <a:avLst/>
          </a:prstGeom>
          <a:noFill/>
        </p:spPr>
        <p:txBody>
          <a:bodyPr wrap="none" rtlCol="0">
            <a:spAutoFit/>
          </a:bodyPr>
          <a:lstStyle/>
          <a:p>
            <a:r>
              <a:rPr lang="en-US" sz="2800" b="1" dirty="0">
                <a:solidFill>
                  <a:schemeClr val="bg1"/>
                </a:solidFill>
              </a:rPr>
              <a:t>Customers</a:t>
            </a:r>
          </a:p>
        </p:txBody>
      </p:sp>
    </p:spTree>
    <p:extLst>
      <p:ext uri="{BB962C8B-B14F-4D97-AF65-F5344CB8AC3E}">
        <p14:creationId xmlns:p14="http://schemas.microsoft.com/office/powerpoint/2010/main" val="349656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2"/>
                                        </p:tgtEl>
                                      </p:cBhvr>
                                    </p:animEffect>
                                    <p:set>
                                      <p:cBhvr>
                                        <p:cTn id="13" dur="1" fill="hold">
                                          <p:stCondLst>
                                            <p:cond delay="499"/>
                                          </p:stCondLst>
                                        </p:cTn>
                                        <p:tgtEl>
                                          <p:spTgt spid="7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7"/>
                                        </p:tgtEl>
                                      </p:cBhvr>
                                    </p:animEffect>
                                    <p:set>
                                      <p:cBhvr>
                                        <p:cTn id="16" dur="1" fill="hold">
                                          <p:stCondLst>
                                            <p:cond delay="499"/>
                                          </p:stCondLst>
                                        </p:cTn>
                                        <p:tgtEl>
                                          <p:spTgt spid="6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6"/>
                                        </p:tgtEl>
                                      </p:cBhvr>
                                    </p:animEffect>
                                    <p:set>
                                      <p:cBhvr>
                                        <p:cTn id="19" dur="1" fill="hold">
                                          <p:stCondLst>
                                            <p:cond delay="499"/>
                                          </p:stCondLst>
                                        </p:cTn>
                                        <p:tgtEl>
                                          <p:spTgt spid="2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0"/>
                                        </p:tgtEl>
                                      </p:cBhvr>
                                    </p:animEffect>
                                    <p:set>
                                      <p:cBhvr>
                                        <p:cTn id="22" dur="1" fill="hold">
                                          <p:stCondLst>
                                            <p:cond delay="499"/>
                                          </p:stCondLst>
                                        </p:cTn>
                                        <p:tgtEl>
                                          <p:spTgt spid="7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8"/>
                                        </p:tgtEl>
                                      </p:cBhvr>
                                    </p:animEffect>
                                    <p:set>
                                      <p:cBhvr>
                                        <p:cTn id="25" dur="1" fill="hold">
                                          <p:stCondLst>
                                            <p:cond delay="499"/>
                                          </p:stCondLst>
                                        </p:cTn>
                                        <p:tgtEl>
                                          <p:spTgt spid="8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86"/>
                                        </p:tgtEl>
                                      </p:cBhvr>
                                    </p:animEffect>
                                    <p:set>
                                      <p:cBhvr>
                                        <p:cTn id="28" dur="1" fill="hold">
                                          <p:stCondLst>
                                            <p:cond delay="499"/>
                                          </p:stCondLst>
                                        </p:cTn>
                                        <p:tgtEl>
                                          <p:spTgt spid="8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82"/>
                                        </p:tgtEl>
                                      </p:cBhvr>
                                    </p:animEffect>
                                    <p:set>
                                      <p:cBhvr>
                                        <p:cTn id="31" dur="1" fill="hold">
                                          <p:stCondLst>
                                            <p:cond delay="499"/>
                                          </p:stCondLst>
                                        </p:cTn>
                                        <p:tgtEl>
                                          <p:spTgt spid="8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80"/>
                                        </p:tgtEl>
                                      </p:cBhvr>
                                    </p:animEffect>
                                    <p:set>
                                      <p:cBhvr>
                                        <p:cTn id="34" dur="1" fill="hold">
                                          <p:stCondLst>
                                            <p:cond delay="499"/>
                                          </p:stCondLst>
                                        </p:cTn>
                                        <p:tgtEl>
                                          <p:spTgt spid="8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1"/>
                                        </p:tgtEl>
                                      </p:cBhvr>
                                    </p:animEffect>
                                    <p:set>
                                      <p:cBhvr>
                                        <p:cTn id="37" dur="1" fill="hold">
                                          <p:stCondLst>
                                            <p:cond delay="499"/>
                                          </p:stCondLst>
                                        </p:cTn>
                                        <p:tgtEl>
                                          <p:spTgt spid="5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4"/>
                                        </p:tgtEl>
                                      </p:cBhvr>
                                    </p:animEffect>
                                    <p:set>
                                      <p:cBhvr>
                                        <p:cTn id="40" dur="1" fill="hold">
                                          <p:stCondLst>
                                            <p:cond delay="499"/>
                                          </p:stCondLst>
                                        </p:cTn>
                                        <p:tgtEl>
                                          <p:spTgt spid="5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8"/>
                                        </p:tgtEl>
                                      </p:cBhvr>
                                    </p:animEffect>
                                    <p:set>
                                      <p:cBhvr>
                                        <p:cTn id="43" dur="1" fill="hold">
                                          <p:stCondLst>
                                            <p:cond delay="499"/>
                                          </p:stCondLst>
                                        </p:cTn>
                                        <p:tgtEl>
                                          <p:spTgt spid="5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45"/>
                                        </p:tgtEl>
                                      </p:cBhvr>
                                    </p:animEffect>
                                    <p:set>
                                      <p:cBhvr>
                                        <p:cTn id="46" dur="1" fill="hold">
                                          <p:stCondLst>
                                            <p:cond delay="499"/>
                                          </p:stCondLst>
                                        </p:cTn>
                                        <p:tgtEl>
                                          <p:spTgt spid="4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47"/>
                                        </p:tgtEl>
                                      </p:cBhvr>
                                    </p:animEffect>
                                    <p:set>
                                      <p:cBhvr>
                                        <p:cTn id="49" dur="1" fill="hold">
                                          <p:stCondLst>
                                            <p:cond delay="499"/>
                                          </p:stCondLst>
                                        </p:cTn>
                                        <p:tgtEl>
                                          <p:spTgt spid="4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91"/>
                                        </p:tgtEl>
                                      </p:cBhvr>
                                    </p:animEffect>
                                    <p:set>
                                      <p:cBhvr>
                                        <p:cTn id="52" dur="1" fill="hold">
                                          <p:stCondLst>
                                            <p:cond delay="499"/>
                                          </p:stCondLst>
                                        </p:cTn>
                                        <p:tgtEl>
                                          <p:spTgt spid="9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93"/>
                                        </p:tgtEl>
                                      </p:cBhvr>
                                    </p:animEffect>
                                    <p:set>
                                      <p:cBhvr>
                                        <p:cTn id="55" dur="1" fill="hold">
                                          <p:stCondLst>
                                            <p:cond delay="499"/>
                                          </p:stCondLst>
                                        </p:cTn>
                                        <p:tgtEl>
                                          <p:spTgt spid="9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2"/>
                                        </p:tgtEl>
                                      </p:cBhvr>
                                    </p:animEffect>
                                    <p:set>
                                      <p:cBhvr>
                                        <p:cTn id="58" dur="1" fill="hold">
                                          <p:stCondLst>
                                            <p:cond delay="499"/>
                                          </p:stCondLst>
                                        </p:cTn>
                                        <p:tgtEl>
                                          <p:spTgt spid="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3"/>
                                        </p:tgtEl>
                                      </p:cBhvr>
                                    </p:animEffect>
                                    <p:set>
                                      <p:cBhvr>
                                        <p:cTn id="61" dur="1" fill="hold">
                                          <p:stCondLst>
                                            <p:cond delay="499"/>
                                          </p:stCondLst>
                                        </p:cTn>
                                        <p:tgtEl>
                                          <p:spTgt spid="4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41"/>
                                        </p:tgtEl>
                                      </p:cBhvr>
                                    </p:animEffect>
                                    <p:set>
                                      <p:cBhvr>
                                        <p:cTn id="64" dur="1" fill="hold">
                                          <p:stCondLst>
                                            <p:cond delay="499"/>
                                          </p:stCondLst>
                                        </p:cTn>
                                        <p:tgtEl>
                                          <p:spTgt spid="41"/>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6"/>
                                        </p:tgtEl>
                                      </p:cBhvr>
                                    </p:animEffect>
                                    <p:set>
                                      <p:cBhvr>
                                        <p:cTn id="67" dur="1" fill="hold">
                                          <p:stCondLst>
                                            <p:cond delay="499"/>
                                          </p:stCondLst>
                                        </p:cTn>
                                        <p:tgtEl>
                                          <p:spTgt spid="3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8"/>
                                        </p:tgtEl>
                                      </p:cBhvr>
                                    </p:animEffect>
                                    <p:set>
                                      <p:cBhvr>
                                        <p:cTn id="73" dur="1" fill="hold">
                                          <p:stCondLst>
                                            <p:cond delay="499"/>
                                          </p:stCondLst>
                                        </p:cTn>
                                        <p:tgtEl>
                                          <p:spTgt spid="2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0"/>
                                        </p:tgtEl>
                                      </p:cBhvr>
                                    </p:animEffect>
                                    <p:set>
                                      <p:cBhvr>
                                        <p:cTn id="76" dur="1" fill="hold">
                                          <p:stCondLst>
                                            <p:cond delay="499"/>
                                          </p:stCondLst>
                                        </p:cTn>
                                        <p:tgtEl>
                                          <p:spTgt spid="3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9" presetClass="emph" presetSubtype="0" grpId="0" nodeType="clickEffect">
                                  <p:stCondLst>
                                    <p:cond delay="0"/>
                                  </p:stCondLst>
                                  <p:childTnLst>
                                    <p:set>
                                      <p:cBhvr>
                                        <p:cTn id="80" dur="indefinite"/>
                                        <p:tgtEl>
                                          <p:spTgt spid="3"/>
                                        </p:tgtEl>
                                        <p:attrNameLst>
                                          <p:attrName>style.opacity</p:attrName>
                                        </p:attrNameLst>
                                      </p:cBhvr>
                                      <p:to>
                                        <p:strVal val="0.5"/>
                                      </p:to>
                                    </p:set>
                                    <p:animEffect filter="image" prLst="opacity: 0.5">
                                      <p:cBhvr rctx="IE">
                                        <p:cTn id="81" dur="indefinite"/>
                                        <p:tgtEl>
                                          <p:spTgt spid="3"/>
                                        </p:tgtEl>
                                      </p:cBhvr>
                                    </p:animEffect>
                                  </p:childTnLst>
                                </p:cTn>
                              </p:par>
                              <p:par>
                                <p:cTn id="82" presetID="9" presetClass="emph" presetSubtype="0" grpId="0" nodeType="withEffect">
                                  <p:stCondLst>
                                    <p:cond delay="0"/>
                                  </p:stCondLst>
                                  <p:childTnLst>
                                    <p:set>
                                      <p:cBhvr>
                                        <p:cTn id="83" dur="indefinite"/>
                                        <p:tgtEl>
                                          <p:spTgt spid="10"/>
                                        </p:tgtEl>
                                        <p:attrNameLst>
                                          <p:attrName>style.opacity</p:attrName>
                                        </p:attrNameLst>
                                      </p:cBhvr>
                                      <p:to>
                                        <p:strVal val="0.5"/>
                                      </p:to>
                                    </p:set>
                                    <p:animEffect filter="image" prLst="opacity: 0.5">
                                      <p:cBhvr rctx="IE">
                                        <p:cTn id="84" dur="indefinite"/>
                                        <p:tgtEl>
                                          <p:spTgt spid="10"/>
                                        </p:tgtEl>
                                      </p:cBhvr>
                                    </p:animEffect>
                                  </p:childTnLst>
                                </p:cTn>
                              </p:par>
                              <p:par>
                                <p:cTn id="85" presetID="9" presetClass="emph" presetSubtype="0" grpId="0" nodeType="withEffect">
                                  <p:stCondLst>
                                    <p:cond delay="0"/>
                                  </p:stCondLst>
                                  <p:childTnLst>
                                    <p:set>
                                      <p:cBhvr>
                                        <p:cTn id="86" dur="indefinite"/>
                                        <p:tgtEl>
                                          <p:spTgt spid="65"/>
                                        </p:tgtEl>
                                        <p:attrNameLst>
                                          <p:attrName>style.opacity</p:attrName>
                                        </p:attrNameLst>
                                      </p:cBhvr>
                                      <p:to>
                                        <p:strVal val="0.5"/>
                                      </p:to>
                                    </p:set>
                                    <p:animEffect filter="image" prLst="opacity: 0.5">
                                      <p:cBhvr rctx="IE">
                                        <p:cTn id="87" dur="indefinite"/>
                                        <p:tgtEl>
                                          <p:spTgt spid="65"/>
                                        </p:tgtEl>
                                      </p:cBhvr>
                                    </p:animEffect>
                                  </p:childTnLst>
                                </p:cTn>
                              </p:par>
                              <p:par>
                                <p:cTn id="88" presetID="9" presetClass="emph" presetSubtype="0" grpId="0" nodeType="withEffect">
                                  <p:stCondLst>
                                    <p:cond delay="0"/>
                                  </p:stCondLst>
                                  <p:childTnLst>
                                    <p:set>
                                      <p:cBhvr>
                                        <p:cTn id="89" dur="indefinite"/>
                                        <p:tgtEl>
                                          <p:spTgt spid="68"/>
                                        </p:tgtEl>
                                        <p:attrNameLst>
                                          <p:attrName>style.opacity</p:attrName>
                                        </p:attrNameLst>
                                      </p:cBhvr>
                                      <p:to>
                                        <p:strVal val="0.5"/>
                                      </p:to>
                                    </p:set>
                                    <p:animEffect filter="image" prLst="opacity: 0.5">
                                      <p:cBhvr rctx="IE">
                                        <p:cTn id="90" dur="indefinite"/>
                                        <p:tgtEl>
                                          <p:spTgt spid="68"/>
                                        </p:tgtEl>
                                      </p:cBhvr>
                                    </p:animEffect>
                                  </p:childTnLst>
                                </p:cTn>
                              </p:par>
                              <p:par>
                                <p:cTn id="91" presetID="9" presetClass="emph" presetSubtype="0" grpId="0" nodeType="withEffect">
                                  <p:stCondLst>
                                    <p:cond delay="0"/>
                                  </p:stCondLst>
                                  <p:childTnLst>
                                    <p:set>
                                      <p:cBhvr>
                                        <p:cTn id="92" dur="indefinite"/>
                                        <p:tgtEl>
                                          <p:spTgt spid="73"/>
                                        </p:tgtEl>
                                        <p:attrNameLst>
                                          <p:attrName>style.opacity</p:attrName>
                                        </p:attrNameLst>
                                      </p:cBhvr>
                                      <p:to>
                                        <p:strVal val="0.5"/>
                                      </p:to>
                                    </p:set>
                                    <p:animEffect filter="image" prLst="opacity: 0.5">
                                      <p:cBhvr rctx="IE">
                                        <p:cTn id="93" dur="indefinite"/>
                                        <p:tgtEl>
                                          <p:spTgt spid="73"/>
                                        </p:tgtEl>
                                      </p:cBhvr>
                                    </p:animEffect>
                                  </p:childTnLst>
                                </p:cTn>
                              </p:par>
                              <p:par>
                                <p:cTn id="94" presetID="9" presetClass="emph" presetSubtype="0" grpId="0" nodeType="withEffect">
                                  <p:stCondLst>
                                    <p:cond delay="0"/>
                                  </p:stCondLst>
                                  <p:childTnLst>
                                    <p:set>
                                      <p:cBhvr>
                                        <p:cTn id="95" dur="indefinite"/>
                                        <p:tgtEl>
                                          <p:spTgt spid="62"/>
                                        </p:tgtEl>
                                        <p:attrNameLst>
                                          <p:attrName>style.opacity</p:attrName>
                                        </p:attrNameLst>
                                      </p:cBhvr>
                                      <p:to>
                                        <p:strVal val="0.5"/>
                                      </p:to>
                                    </p:set>
                                    <p:animEffect filter="image" prLst="opacity: 0.5">
                                      <p:cBhvr rctx="IE">
                                        <p:cTn id="96" dur="indefinite"/>
                                        <p:tgtEl>
                                          <p:spTgt spid="62"/>
                                        </p:tgtEl>
                                      </p:cBhvr>
                                    </p:animEffect>
                                  </p:childTnLst>
                                </p:cTn>
                              </p:par>
                              <p:par>
                                <p:cTn id="97" presetID="9" presetClass="emph" presetSubtype="0" grpId="0" nodeType="withEffect">
                                  <p:stCondLst>
                                    <p:cond delay="0"/>
                                  </p:stCondLst>
                                  <p:childTnLst>
                                    <p:set>
                                      <p:cBhvr>
                                        <p:cTn id="98" dur="indefinite"/>
                                        <p:tgtEl>
                                          <p:spTgt spid="59"/>
                                        </p:tgtEl>
                                        <p:attrNameLst>
                                          <p:attrName>style.opacity</p:attrName>
                                        </p:attrNameLst>
                                      </p:cBhvr>
                                      <p:to>
                                        <p:strVal val="0.5"/>
                                      </p:to>
                                    </p:set>
                                    <p:animEffect filter="image" prLst="opacity: 0.5">
                                      <p:cBhvr rctx="IE">
                                        <p:cTn id="99" dur="indefinite"/>
                                        <p:tgtEl>
                                          <p:spTgt spid="59"/>
                                        </p:tgtEl>
                                      </p:cBhvr>
                                    </p:animEffect>
                                  </p:childTnLst>
                                </p:cTn>
                              </p:par>
                              <p:par>
                                <p:cTn id="100" presetID="9" presetClass="emph" presetSubtype="0" grpId="0" nodeType="withEffect">
                                  <p:stCondLst>
                                    <p:cond delay="0"/>
                                  </p:stCondLst>
                                  <p:childTnLst>
                                    <p:set>
                                      <p:cBhvr>
                                        <p:cTn id="101" dur="indefinite"/>
                                        <p:tgtEl>
                                          <p:spTgt spid="49"/>
                                        </p:tgtEl>
                                        <p:attrNameLst>
                                          <p:attrName>style.opacity</p:attrName>
                                        </p:attrNameLst>
                                      </p:cBhvr>
                                      <p:to>
                                        <p:strVal val="0.5"/>
                                      </p:to>
                                    </p:set>
                                    <p:animEffect filter="image" prLst="opacity: 0.5">
                                      <p:cBhvr rctx="IE">
                                        <p:cTn id="102" dur="indefinite"/>
                                        <p:tgtEl>
                                          <p:spTgt spid="49"/>
                                        </p:tgtEl>
                                      </p:cBhvr>
                                    </p:animEffect>
                                  </p:childTnLst>
                                </p:cTn>
                              </p:par>
                              <p:par>
                                <p:cTn id="103" presetID="9" presetClass="emph" presetSubtype="0" grpId="0" nodeType="withEffect">
                                  <p:stCondLst>
                                    <p:cond delay="0"/>
                                  </p:stCondLst>
                                  <p:childTnLst>
                                    <p:set>
                                      <p:cBhvr>
                                        <p:cTn id="104" dur="indefinite"/>
                                        <p:tgtEl>
                                          <p:spTgt spid="56"/>
                                        </p:tgtEl>
                                        <p:attrNameLst>
                                          <p:attrName>style.opacity</p:attrName>
                                        </p:attrNameLst>
                                      </p:cBhvr>
                                      <p:to>
                                        <p:strVal val="0.5"/>
                                      </p:to>
                                    </p:set>
                                    <p:animEffect filter="image" prLst="opacity: 0.5">
                                      <p:cBhvr rctx="IE">
                                        <p:cTn id="105" dur="indefinite"/>
                                        <p:tgtEl>
                                          <p:spTgt spid="56"/>
                                        </p:tgtEl>
                                      </p:cBhvr>
                                    </p:animEffect>
                                  </p:childTnLst>
                                </p:cTn>
                              </p:par>
                              <p:par>
                                <p:cTn id="106" presetID="9" presetClass="emph" presetSubtype="0" grpId="0" nodeType="withEffect">
                                  <p:stCondLst>
                                    <p:cond delay="0"/>
                                  </p:stCondLst>
                                  <p:childTnLst>
                                    <p:set>
                                      <p:cBhvr>
                                        <p:cTn id="107" dur="indefinite"/>
                                        <p:tgtEl>
                                          <p:spTgt spid="52"/>
                                        </p:tgtEl>
                                        <p:attrNameLst>
                                          <p:attrName>style.opacity</p:attrName>
                                        </p:attrNameLst>
                                      </p:cBhvr>
                                      <p:to>
                                        <p:strVal val="0.5"/>
                                      </p:to>
                                    </p:set>
                                    <p:animEffect filter="image" prLst="opacity: 0.5">
                                      <p:cBhvr rctx="IE">
                                        <p:cTn id="108" dur="indefinite"/>
                                        <p:tgtEl>
                                          <p:spTgt spid="52"/>
                                        </p:tgtEl>
                                      </p:cBhvr>
                                    </p:animEffect>
                                  </p:childTnLst>
                                </p:cTn>
                              </p:par>
                              <p:par>
                                <p:cTn id="109" presetID="9" presetClass="emph" presetSubtype="0" grpId="0" nodeType="withEffect">
                                  <p:stCondLst>
                                    <p:cond delay="0"/>
                                  </p:stCondLst>
                                  <p:childTnLst>
                                    <p:set>
                                      <p:cBhvr>
                                        <p:cTn id="110" dur="indefinite"/>
                                        <p:tgtEl>
                                          <p:spTgt spid="18"/>
                                        </p:tgtEl>
                                        <p:attrNameLst>
                                          <p:attrName>style.opacity</p:attrName>
                                        </p:attrNameLst>
                                      </p:cBhvr>
                                      <p:to>
                                        <p:strVal val="0.5"/>
                                      </p:to>
                                    </p:set>
                                    <p:animEffect filter="image" prLst="opacity: 0.5">
                                      <p:cBhvr rctx="IE">
                                        <p:cTn id="111" dur="indefinite"/>
                                        <p:tgtEl>
                                          <p:spTgt spid="18"/>
                                        </p:tgtEl>
                                      </p:cBhvr>
                                    </p:animEffect>
                                  </p:childTnLst>
                                </p:cTn>
                              </p:par>
                              <p:par>
                                <p:cTn id="112" presetID="9" presetClass="emph" presetSubtype="0" grpId="0" nodeType="withEffect">
                                  <p:stCondLst>
                                    <p:cond delay="0"/>
                                  </p:stCondLst>
                                  <p:childTnLst>
                                    <p:set>
                                      <p:cBhvr>
                                        <p:cTn id="113" dur="indefinite"/>
                                        <p:tgtEl>
                                          <p:spTgt spid="20"/>
                                        </p:tgtEl>
                                        <p:attrNameLst>
                                          <p:attrName>style.opacity</p:attrName>
                                        </p:attrNameLst>
                                      </p:cBhvr>
                                      <p:to>
                                        <p:strVal val="0.5"/>
                                      </p:to>
                                    </p:set>
                                    <p:animEffect filter="image" prLst="opacity: 0.5">
                                      <p:cBhvr rctx="IE">
                                        <p:cTn id="114" dur="indefinite"/>
                                        <p:tgtEl>
                                          <p:spTgt spid="20"/>
                                        </p:tgtEl>
                                      </p:cBhvr>
                                    </p:animEffect>
                                  </p:childTnLst>
                                </p:cTn>
                              </p:par>
                              <p:par>
                                <p:cTn id="115" presetID="9" presetClass="emph" presetSubtype="0" grpId="0" nodeType="withEffect">
                                  <p:stCondLst>
                                    <p:cond delay="0"/>
                                  </p:stCondLst>
                                  <p:childTnLst>
                                    <p:set>
                                      <p:cBhvr>
                                        <p:cTn id="116" dur="indefinite"/>
                                        <p:tgtEl>
                                          <p:spTgt spid="17"/>
                                        </p:tgtEl>
                                        <p:attrNameLst>
                                          <p:attrName>style.opacity</p:attrName>
                                        </p:attrNameLst>
                                      </p:cBhvr>
                                      <p:to>
                                        <p:strVal val="0.5"/>
                                      </p:to>
                                    </p:set>
                                    <p:animEffect filter="image" prLst="opacity: 0.5">
                                      <p:cBhvr rctx="IE">
                                        <p:cTn id="117" dur="indefinite"/>
                                        <p:tgtEl>
                                          <p:spTgt spid="17"/>
                                        </p:tgtEl>
                                      </p:cBhvr>
                                    </p:animEffect>
                                  </p:childTnLst>
                                </p:cTn>
                              </p:par>
                              <p:par>
                                <p:cTn id="118" presetID="9" presetClass="emph" presetSubtype="0" grpId="0" nodeType="withEffect">
                                  <p:stCondLst>
                                    <p:cond delay="0"/>
                                  </p:stCondLst>
                                  <p:childTnLst>
                                    <p:set>
                                      <p:cBhvr>
                                        <p:cTn id="119" dur="indefinite"/>
                                        <p:tgtEl>
                                          <p:spTgt spid="19"/>
                                        </p:tgtEl>
                                        <p:attrNameLst>
                                          <p:attrName>style.opacity</p:attrName>
                                        </p:attrNameLst>
                                      </p:cBhvr>
                                      <p:to>
                                        <p:strVal val="0.5"/>
                                      </p:to>
                                    </p:set>
                                    <p:animEffect filter="image" prLst="opacity: 0.5">
                                      <p:cBhvr rctx="IE">
                                        <p:cTn id="120" dur="indefinite"/>
                                        <p:tgtEl>
                                          <p:spTgt spid="19"/>
                                        </p:tgtEl>
                                      </p:cBhvr>
                                    </p:animEffect>
                                  </p:childTnLst>
                                </p:cTn>
                              </p:par>
                              <p:par>
                                <p:cTn id="121" presetID="9" presetClass="emph" presetSubtype="0" grpId="0" nodeType="withEffect">
                                  <p:stCondLst>
                                    <p:cond delay="0"/>
                                  </p:stCondLst>
                                  <p:childTnLst>
                                    <p:set>
                                      <p:cBhvr>
                                        <p:cTn id="122" dur="indefinite"/>
                                        <p:tgtEl>
                                          <p:spTgt spid="9"/>
                                        </p:tgtEl>
                                        <p:attrNameLst>
                                          <p:attrName>style.opacity</p:attrName>
                                        </p:attrNameLst>
                                      </p:cBhvr>
                                      <p:to>
                                        <p:strVal val="0.5"/>
                                      </p:to>
                                    </p:set>
                                    <p:animEffect filter="image" prLst="opacity: 0.5">
                                      <p:cBhvr rctx="IE">
                                        <p:cTn id="123" dur="indefinite"/>
                                        <p:tgtEl>
                                          <p:spTgt spid="9"/>
                                        </p:tgtEl>
                                      </p:cBhvr>
                                    </p:animEffect>
                                  </p:childTnLst>
                                </p:cTn>
                              </p:par>
                              <p:par>
                                <p:cTn id="124" presetID="9" presetClass="emph" presetSubtype="0" grpId="0" nodeType="withEffect">
                                  <p:stCondLst>
                                    <p:cond delay="0"/>
                                  </p:stCondLst>
                                  <p:childTnLst>
                                    <p:set>
                                      <p:cBhvr>
                                        <p:cTn id="125" dur="indefinite"/>
                                        <p:tgtEl>
                                          <p:spTgt spid="11"/>
                                        </p:tgtEl>
                                        <p:attrNameLst>
                                          <p:attrName>style.opacity</p:attrName>
                                        </p:attrNameLst>
                                      </p:cBhvr>
                                      <p:to>
                                        <p:strVal val="0.5"/>
                                      </p:to>
                                    </p:set>
                                    <p:animEffect filter="image" prLst="opacity: 0.5">
                                      <p:cBhvr rctx="IE">
                                        <p:cTn id="126" dur="indefinite"/>
                                        <p:tgtEl>
                                          <p:spTgt spid="11"/>
                                        </p:tgtEl>
                                      </p:cBhvr>
                                    </p:animEffect>
                                  </p:childTnLst>
                                </p:cTn>
                              </p:par>
                              <p:par>
                                <p:cTn id="127" presetID="9" presetClass="emph" presetSubtype="0" grpId="0" nodeType="withEffect">
                                  <p:stCondLst>
                                    <p:cond delay="0"/>
                                  </p:stCondLst>
                                  <p:childTnLst>
                                    <p:set>
                                      <p:cBhvr>
                                        <p:cTn id="128" dur="indefinite"/>
                                        <p:tgtEl>
                                          <p:spTgt spid="14"/>
                                        </p:tgtEl>
                                        <p:attrNameLst>
                                          <p:attrName>style.opacity</p:attrName>
                                        </p:attrNameLst>
                                      </p:cBhvr>
                                      <p:to>
                                        <p:strVal val="0.5"/>
                                      </p:to>
                                    </p:set>
                                    <p:animEffect filter="image" prLst="opacity: 0.5">
                                      <p:cBhvr rctx="IE">
                                        <p:cTn id="129" dur="indefinite"/>
                                        <p:tgtEl>
                                          <p:spTgt spid="14"/>
                                        </p:tgtEl>
                                      </p:cBhvr>
                                    </p:animEffect>
                                  </p:childTnLst>
                                </p:cTn>
                              </p:par>
                              <p:par>
                                <p:cTn id="130" presetID="9" presetClass="emph" presetSubtype="0" grpId="0" nodeType="withEffect">
                                  <p:stCondLst>
                                    <p:cond delay="0"/>
                                  </p:stCondLst>
                                  <p:childTnLst>
                                    <p:set>
                                      <p:cBhvr>
                                        <p:cTn id="131" dur="indefinite"/>
                                        <p:tgtEl>
                                          <p:spTgt spid="16"/>
                                        </p:tgtEl>
                                        <p:attrNameLst>
                                          <p:attrName>style.opacity</p:attrName>
                                        </p:attrNameLst>
                                      </p:cBhvr>
                                      <p:to>
                                        <p:strVal val="0.5"/>
                                      </p:to>
                                    </p:set>
                                    <p:animEffect filter="image" prLst="opacity: 0.5">
                                      <p:cBhvr rctx="IE">
                                        <p:cTn id="132" dur="indefinite"/>
                                        <p:tgtEl>
                                          <p:spTgt spid="16"/>
                                        </p:tgtEl>
                                      </p:cBhvr>
                                    </p:animEffect>
                                  </p:childTnLst>
                                </p:cTn>
                              </p:par>
                              <p:par>
                                <p:cTn id="133" presetID="9" presetClass="emph" presetSubtype="0" grpId="0" nodeType="withEffect">
                                  <p:stCondLst>
                                    <p:cond delay="0"/>
                                  </p:stCondLst>
                                  <p:childTnLst>
                                    <p:set>
                                      <p:cBhvr>
                                        <p:cTn id="134" dur="indefinite"/>
                                        <p:tgtEl>
                                          <p:spTgt spid="15"/>
                                        </p:tgtEl>
                                        <p:attrNameLst>
                                          <p:attrName>style.opacity</p:attrName>
                                        </p:attrNameLst>
                                      </p:cBhvr>
                                      <p:to>
                                        <p:strVal val="0.5"/>
                                      </p:to>
                                    </p:set>
                                    <p:animEffect filter="image" prLst="opacity: 0.5">
                                      <p:cBhvr rctx="IE">
                                        <p:cTn id="135" dur="indefinite"/>
                                        <p:tgtEl>
                                          <p:spTgt spid="15"/>
                                        </p:tgtEl>
                                      </p:cBhvr>
                                    </p:animEffect>
                                  </p:childTnLst>
                                </p:cTn>
                              </p:par>
                              <p:par>
                                <p:cTn id="136" presetID="9" presetClass="emph" presetSubtype="0" grpId="0" nodeType="withEffect">
                                  <p:stCondLst>
                                    <p:cond delay="0"/>
                                  </p:stCondLst>
                                  <p:childTnLst>
                                    <p:set>
                                      <p:cBhvr>
                                        <p:cTn id="137" dur="indefinite"/>
                                        <p:tgtEl>
                                          <p:spTgt spid="13"/>
                                        </p:tgtEl>
                                        <p:attrNameLst>
                                          <p:attrName>style.opacity</p:attrName>
                                        </p:attrNameLst>
                                      </p:cBhvr>
                                      <p:to>
                                        <p:strVal val="0.5"/>
                                      </p:to>
                                    </p:set>
                                    <p:animEffect filter="image" prLst="opacity: 0.5">
                                      <p:cBhvr rctx="IE">
                                        <p:cTn id="138" dur="indefinite"/>
                                        <p:tgtEl>
                                          <p:spTgt spid="13"/>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6"/>
                                        </p:tgtEl>
                                        <p:attrNameLst>
                                          <p:attrName>style.visibility</p:attrName>
                                        </p:attrNameLst>
                                      </p:cBhvr>
                                      <p:to>
                                        <p:strVal val="visible"/>
                                      </p:to>
                                    </p:set>
                                    <p:animEffect transition="in" filter="fade">
                                      <p:cBhvr>
                                        <p:cTn id="143" dur="500"/>
                                        <p:tgtEl>
                                          <p:spTgt spid="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500"/>
                                        <p:tgtEl>
                                          <p:spTgt spid="29"/>
                                        </p:tgtEl>
                                      </p:cBhvr>
                                    </p:animEffect>
                                  </p:childTnLst>
                                </p:cTn>
                              </p:par>
                            </p:childTnLst>
                          </p:cTn>
                        </p:par>
                      </p:childTnLst>
                    </p:cTn>
                  </p:par>
                  <p:par>
                    <p:cTn id="147" fill="hold">
                      <p:stCondLst>
                        <p:cond delay="indefinite"/>
                      </p:stCondLst>
                      <p:childTnLst>
                        <p:par>
                          <p:cTn id="148" fill="hold">
                            <p:stCondLst>
                              <p:cond delay="0"/>
                            </p:stCondLst>
                            <p:childTnLst>
                              <p:par>
                                <p:cTn id="149" presetID="42" presetClass="path" presetSubtype="0" accel="50000" decel="50000" fill="hold" grpId="1" nodeType="clickEffect">
                                  <p:stCondLst>
                                    <p:cond delay="0"/>
                                  </p:stCondLst>
                                  <p:childTnLst>
                                    <p:animMotion origin="layout" path="M 0 -1.85185E-6 L -0.36641 -0.01065 " pathEditMode="relative" rAng="0" ptsTypes="AA">
                                      <p:cBhvr>
                                        <p:cTn id="150" dur="1000" fill="hold"/>
                                        <p:tgtEl>
                                          <p:spTgt spid="59"/>
                                        </p:tgtEl>
                                        <p:attrNameLst>
                                          <p:attrName>ppt_x</p:attrName>
                                          <p:attrName>ppt_y</p:attrName>
                                        </p:attrNameLst>
                                      </p:cBhvr>
                                      <p:rCtr x="-18320" y="-532"/>
                                    </p:animMotion>
                                  </p:childTnLst>
                                </p:cTn>
                              </p:par>
                              <p:par>
                                <p:cTn id="151" presetID="42" presetClass="path" presetSubtype="0" accel="50000" decel="50000" fill="hold" grpId="1" nodeType="withEffect">
                                  <p:stCondLst>
                                    <p:cond delay="0"/>
                                  </p:stCondLst>
                                  <p:childTnLst>
                                    <p:animMotion origin="layout" path="M 3.95833E-6 3.33333E-6 L -0.23269 0.13402 " pathEditMode="relative" rAng="0" ptsTypes="AA">
                                      <p:cBhvr>
                                        <p:cTn id="152" dur="1000" fill="hold"/>
                                        <p:tgtEl>
                                          <p:spTgt spid="73"/>
                                        </p:tgtEl>
                                        <p:attrNameLst>
                                          <p:attrName>ppt_x</p:attrName>
                                          <p:attrName>ppt_y</p:attrName>
                                        </p:attrNameLst>
                                      </p:cBhvr>
                                      <p:rCtr x="-11641" y="6690"/>
                                    </p:animMotion>
                                  </p:childTnLst>
                                </p:cTn>
                              </p:par>
                              <p:par>
                                <p:cTn id="153" presetID="42" presetClass="path" presetSubtype="0" accel="50000" decel="50000" fill="hold" grpId="1" nodeType="withEffect">
                                  <p:stCondLst>
                                    <p:cond delay="0"/>
                                  </p:stCondLst>
                                  <p:childTnLst>
                                    <p:animMotion origin="layout" path="M -1.875E-6 -1.48148E-6 L -0.55989 0.04074 " pathEditMode="relative" rAng="0" ptsTypes="AA">
                                      <p:cBhvr>
                                        <p:cTn id="154" dur="1000" fill="hold"/>
                                        <p:tgtEl>
                                          <p:spTgt spid="52"/>
                                        </p:tgtEl>
                                        <p:attrNameLst>
                                          <p:attrName>ppt_x</p:attrName>
                                          <p:attrName>ppt_y</p:attrName>
                                        </p:attrNameLst>
                                      </p:cBhvr>
                                      <p:rCtr x="-27995" y="2037"/>
                                    </p:animMotion>
                                  </p:childTnLst>
                                </p:cTn>
                              </p:par>
                              <p:par>
                                <p:cTn id="155" presetID="42" presetClass="path" presetSubtype="0" accel="50000" decel="50000" fill="hold" grpId="1" nodeType="withEffect">
                                  <p:stCondLst>
                                    <p:cond delay="0"/>
                                  </p:stCondLst>
                                  <p:childTnLst>
                                    <p:animMotion origin="layout" path="M -3.95833E-6 -2.59259E-6 L -0.75638 -0.0574 " pathEditMode="relative" rAng="0" ptsTypes="AA">
                                      <p:cBhvr>
                                        <p:cTn id="156" dur="1000" fill="hold"/>
                                        <p:tgtEl>
                                          <p:spTgt spid="17"/>
                                        </p:tgtEl>
                                        <p:attrNameLst>
                                          <p:attrName>ppt_x</p:attrName>
                                          <p:attrName>ppt_y</p:attrName>
                                        </p:attrNameLst>
                                      </p:cBhvr>
                                      <p:rCtr x="-37826" y="-2870"/>
                                    </p:animMotion>
                                  </p:childTnLst>
                                </p:cTn>
                              </p:par>
                              <p:par>
                                <p:cTn id="157" presetID="42" presetClass="path" presetSubtype="0" accel="50000" decel="50000" fill="hold" grpId="1" nodeType="withEffect">
                                  <p:stCondLst>
                                    <p:cond delay="0"/>
                                  </p:stCondLst>
                                  <p:childTnLst>
                                    <p:animMotion origin="layout" path="M -3.95833E-6 2.96296E-6 L -0.75325 0.02546 " pathEditMode="relative" rAng="0" ptsTypes="AA">
                                      <p:cBhvr>
                                        <p:cTn id="158" dur="1000" fill="hold"/>
                                        <p:tgtEl>
                                          <p:spTgt spid="18"/>
                                        </p:tgtEl>
                                        <p:attrNameLst>
                                          <p:attrName>ppt_x</p:attrName>
                                          <p:attrName>ppt_y</p:attrName>
                                        </p:attrNameLst>
                                      </p:cBhvr>
                                      <p:rCtr x="-37669" y="1273"/>
                                    </p:animMotion>
                                  </p:childTnLst>
                                </p:cTn>
                              </p:par>
                              <p:par>
                                <p:cTn id="159" presetID="42" presetClass="path" presetSubtype="0" accel="50000" decel="50000" fill="hold" grpId="1" nodeType="withEffect">
                                  <p:stCondLst>
                                    <p:cond delay="0"/>
                                  </p:stCondLst>
                                  <p:childTnLst>
                                    <p:animMotion origin="layout" path="M 2.08333E-6 1.85185E-6 L -0.16901 -0.07338 " pathEditMode="relative" rAng="0" ptsTypes="AA">
                                      <p:cBhvr>
                                        <p:cTn id="160" dur="1000" fill="hold"/>
                                        <p:tgtEl>
                                          <p:spTgt spid="9"/>
                                        </p:tgtEl>
                                        <p:attrNameLst>
                                          <p:attrName>ppt_x</p:attrName>
                                          <p:attrName>ppt_y</p:attrName>
                                        </p:attrNameLst>
                                      </p:cBhvr>
                                      <p:rCtr x="-8451" y="-3681"/>
                                    </p:animMotion>
                                  </p:childTnLst>
                                </p:cTn>
                              </p:par>
                              <p:par>
                                <p:cTn id="161" presetID="42" presetClass="path" presetSubtype="0" accel="50000" decel="50000" fill="hold" grpId="1" nodeType="withEffect">
                                  <p:stCondLst>
                                    <p:cond delay="0"/>
                                  </p:stCondLst>
                                  <p:childTnLst>
                                    <p:animMotion origin="layout" path="M 0 -1.11111E-6 L -0.36328 -0.10509 " pathEditMode="relative" rAng="0" ptsTypes="AA">
                                      <p:cBhvr>
                                        <p:cTn id="162" dur="1000" fill="hold"/>
                                        <p:tgtEl>
                                          <p:spTgt spid="13"/>
                                        </p:tgtEl>
                                        <p:attrNameLst>
                                          <p:attrName>ppt_x</p:attrName>
                                          <p:attrName>ppt_y</p:attrName>
                                        </p:attrNameLst>
                                      </p:cBhvr>
                                      <p:rCtr x="-18164" y="-5255"/>
                                    </p:animMotion>
                                  </p:childTnLst>
                                </p:cTn>
                              </p:par>
                              <p:par>
                                <p:cTn id="163" presetID="42" presetClass="path" presetSubtype="0" accel="50000" decel="50000" fill="hold" grpId="1" nodeType="withEffect">
                                  <p:stCondLst>
                                    <p:cond delay="0"/>
                                  </p:stCondLst>
                                  <p:childTnLst>
                                    <p:animMotion origin="layout" path="M 2.08333E-6 3.33333E-6 L -0.42839 0.4493 " pathEditMode="relative" rAng="0" ptsTypes="AA">
                                      <p:cBhvr>
                                        <p:cTn id="164" dur="1000" fill="hold"/>
                                        <p:tgtEl>
                                          <p:spTgt spid="62"/>
                                        </p:tgtEl>
                                        <p:attrNameLst>
                                          <p:attrName>ppt_x</p:attrName>
                                          <p:attrName>ppt_y</p:attrName>
                                        </p:attrNameLst>
                                      </p:cBhvr>
                                      <p:rCtr x="-21419" y="22454"/>
                                    </p:animMotion>
                                  </p:childTnLst>
                                </p:cTn>
                              </p:par>
                              <p:par>
                                <p:cTn id="165" presetID="1" presetClass="exit" presetSubtype="0" fill="hold" grpId="2" nodeType="withEffect">
                                  <p:stCondLst>
                                    <p:cond delay="750"/>
                                  </p:stCondLst>
                                  <p:childTnLst>
                                    <p:set>
                                      <p:cBhvr>
                                        <p:cTn id="166" dur="1" fill="hold">
                                          <p:stCondLst>
                                            <p:cond delay="0"/>
                                          </p:stCondLst>
                                        </p:cTn>
                                        <p:tgtEl>
                                          <p:spTgt spid="59"/>
                                        </p:tgtEl>
                                        <p:attrNameLst>
                                          <p:attrName>style.visibility</p:attrName>
                                        </p:attrNameLst>
                                      </p:cBhvr>
                                      <p:to>
                                        <p:strVal val="hidden"/>
                                      </p:to>
                                    </p:set>
                                  </p:childTnLst>
                                </p:cTn>
                              </p:par>
                              <p:par>
                                <p:cTn id="167" presetID="1" presetClass="exit" presetSubtype="0" fill="hold" grpId="2" nodeType="withEffect">
                                  <p:stCondLst>
                                    <p:cond delay="750"/>
                                  </p:stCondLst>
                                  <p:childTnLst>
                                    <p:set>
                                      <p:cBhvr>
                                        <p:cTn id="168" dur="1" fill="hold">
                                          <p:stCondLst>
                                            <p:cond delay="0"/>
                                          </p:stCondLst>
                                        </p:cTn>
                                        <p:tgtEl>
                                          <p:spTgt spid="73"/>
                                        </p:tgtEl>
                                        <p:attrNameLst>
                                          <p:attrName>style.visibility</p:attrName>
                                        </p:attrNameLst>
                                      </p:cBhvr>
                                      <p:to>
                                        <p:strVal val="hidden"/>
                                      </p:to>
                                    </p:set>
                                  </p:childTnLst>
                                </p:cTn>
                              </p:par>
                              <p:par>
                                <p:cTn id="169" presetID="1" presetClass="exit" presetSubtype="0" fill="hold" grpId="2" nodeType="withEffect">
                                  <p:stCondLst>
                                    <p:cond delay="750"/>
                                  </p:stCondLst>
                                  <p:childTnLst>
                                    <p:set>
                                      <p:cBhvr>
                                        <p:cTn id="170" dur="1" fill="hold">
                                          <p:stCondLst>
                                            <p:cond delay="0"/>
                                          </p:stCondLst>
                                        </p:cTn>
                                        <p:tgtEl>
                                          <p:spTgt spid="52"/>
                                        </p:tgtEl>
                                        <p:attrNameLst>
                                          <p:attrName>style.visibility</p:attrName>
                                        </p:attrNameLst>
                                      </p:cBhvr>
                                      <p:to>
                                        <p:strVal val="hidden"/>
                                      </p:to>
                                    </p:set>
                                  </p:childTnLst>
                                </p:cTn>
                              </p:par>
                              <p:par>
                                <p:cTn id="171" presetID="1" presetClass="exit" presetSubtype="0" fill="hold" grpId="2" nodeType="withEffect">
                                  <p:stCondLst>
                                    <p:cond delay="750"/>
                                  </p:stCondLst>
                                  <p:childTnLst>
                                    <p:set>
                                      <p:cBhvr>
                                        <p:cTn id="172" dur="1" fill="hold">
                                          <p:stCondLst>
                                            <p:cond delay="0"/>
                                          </p:stCondLst>
                                        </p:cTn>
                                        <p:tgtEl>
                                          <p:spTgt spid="17"/>
                                        </p:tgtEl>
                                        <p:attrNameLst>
                                          <p:attrName>style.visibility</p:attrName>
                                        </p:attrNameLst>
                                      </p:cBhvr>
                                      <p:to>
                                        <p:strVal val="hidden"/>
                                      </p:to>
                                    </p:set>
                                  </p:childTnLst>
                                </p:cTn>
                              </p:par>
                              <p:par>
                                <p:cTn id="173" presetID="1" presetClass="exit" presetSubtype="0" fill="hold" grpId="2" nodeType="withEffect">
                                  <p:stCondLst>
                                    <p:cond delay="750"/>
                                  </p:stCondLst>
                                  <p:childTnLst>
                                    <p:set>
                                      <p:cBhvr>
                                        <p:cTn id="174" dur="1" fill="hold">
                                          <p:stCondLst>
                                            <p:cond delay="0"/>
                                          </p:stCondLst>
                                        </p:cTn>
                                        <p:tgtEl>
                                          <p:spTgt spid="18"/>
                                        </p:tgtEl>
                                        <p:attrNameLst>
                                          <p:attrName>style.visibility</p:attrName>
                                        </p:attrNameLst>
                                      </p:cBhvr>
                                      <p:to>
                                        <p:strVal val="hidden"/>
                                      </p:to>
                                    </p:set>
                                  </p:childTnLst>
                                </p:cTn>
                              </p:par>
                              <p:par>
                                <p:cTn id="175" presetID="1" presetClass="exit" presetSubtype="0" fill="hold" grpId="2" nodeType="withEffect">
                                  <p:stCondLst>
                                    <p:cond delay="750"/>
                                  </p:stCondLst>
                                  <p:childTnLst>
                                    <p:set>
                                      <p:cBhvr>
                                        <p:cTn id="176" dur="1" fill="hold">
                                          <p:stCondLst>
                                            <p:cond delay="0"/>
                                          </p:stCondLst>
                                        </p:cTn>
                                        <p:tgtEl>
                                          <p:spTgt spid="9"/>
                                        </p:tgtEl>
                                        <p:attrNameLst>
                                          <p:attrName>style.visibility</p:attrName>
                                        </p:attrNameLst>
                                      </p:cBhvr>
                                      <p:to>
                                        <p:strVal val="hidden"/>
                                      </p:to>
                                    </p:set>
                                  </p:childTnLst>
                                </p:cTn>
                              </p:par>
                              <p:par>
                                <p:cTn id="177" presetID="1" presetClass="exit" presetSubtype="0" fill="hold" grpId="2" nodeType="withEffect">
                                  <p:stCondLst>
                                    <p:cond delay="750"/>
                                  </p:stCondLst>
                                  <p:childTnLst>
                                    <p:set>
                                      <p:cBhvr>
                                        <p:cTn id="178" dur="1" fill="hold">
                                          <p:stCondLst>
                                            <p:cond delay="0"/>
                                          </p:stCondLst>
                                        </p:cTn>
                                        <p:tgtEl>
                                          <p:spTgt spid="13"/>
                                        </p:tgtEl>
                                        <p:attrNameLst>
                                          <p:attrName>style.visibility</p:attrName>
                                        </p:attrNameLst>
                                      </p:cBhvr>
                                      <p:to>
                                        <p:strVal val="hidden"/>
                                      </p:to>
                                    </p:set>
                                  </p:childTnLst>
                                </p:cTn>
                              </p:par>
                              <p:par>
                                <p:cTn id="179" presetID="1" presetClass="exit" presetSubtype="0" fill="hold" grpId="2" nodeType="withEffect">
                                  <p:stCondLst>
                                    <p:cond delay="750"/>
                                  </p:stCondLst>
                                  <p:childTnLst>
                                    <p:set>
                                      <p:cBhvr>
                                        <p:cTn id="180" dur="1" fill="hold">
                                          <p:stCondLst>
                                            <p:cond delay="0"/>
                                          </p:stCondLst>
                                        </p:cTn>
                                        <p:tgtEl>
                                          <p:spTgt spid="62"/>
                                        </p:tgtEl>
                                        <p:attrNameLst>
                                          <p:attrName>style.visibility</p:attrName>
                                        </p:attrNameLst>
                                      </p:cBhvr>
                                      <p:to>
                                        <p:strVal val="hidden"/>
                                      </p:to>
                                    </p:set>
                                  </p:childTnLst>
                                </p:cTn>
                              </p:par>
                              <p:par>
                                <p:cTn id="181" presetID="1" presetClass="entr" presetSubtype="0" fill="hold" grpId="0" nodeType="withEffect">
                                  <p:stCondLst>
                                    <p:cond delay="750"/>
                                  </p:stCondLst>
                                  <p:childTnLst>
                                    <p:set>
                                      <p:cBhvr>
                                        <p:cTn id="182" dur="1" fill="hold">
                                          <p:stCondLst>
                                            <p:cond delay="0"/>
                                          </p:stCondLst>
                                        </p:cTn>
                                        <p:tgtEl>
                                          <p:spTgt spid="7"/>
                                        </p:tgtEl>
                                        <p:attrNameLst>
                                          <p:attrName>style.visibility</p:attrName>
                                        </p:attrNameLst>
                                      </p:cBhvr>
                                      <p:to>
                                        <p:strVal val="visible"/>
                                      </p:to>
                                    </p:set>
                                  </p:childTnLst>
                                </p:cTn>
                              </p:par>
                              <p:par>
                                <p:cTn id="183" presetID="1" presetClass="entr" presetSubtype="0" fill="hold" grpId="0" nodeType="withEffect">
                                  <p:stCondLst>
                                    <p:cond delay="750"/>
                                  </p:stCondLst>
                                  <p:childTnLst>
                                    <p:set>
                                      <p:cBhvr>
                                        <p:cTn id="184" dur="1" fill="hold">
                                          <p:stCondLst>
                                            <p:cond delay="0"/>
                                          </p:stCondLst>
                                        </p:cTn>
                                        <p:tgtEl>
                                          <p:spTgt spid="8"/>
                                        </p:tgtEl>
                                        <p:attrNameLst>
                                          <p:attrName>style.visibility</p:attrName>
                                        </p:attrNameLst>
                                      </p:cBhvr>
                                      <p:to>
                                        <p:strVal val="visible"/>
                                      </p:to>
                                    </p:set>
                                  </p:childTnLst>
                                </p:cTn>
                              </p:par>
                              <p:par>
                                <p:cTn id="185" presetID="1" presetClass="entr" presetSubtype="0" fill="hold" grpId="0" nodeType="withEffect">
                                  <p:stCondLst>
                                    <p:cond delay="750"/>
                                  </p:stCondLst>
                                  <p:childTnLst>
                                    <p:set>
                                      <p:cBhvr>
                                        <p:cTn id="186" dur="1" fill="hold">
                                          <p:stCondLst>
                                            <p:cond delay="0"/>
                                          </p:stCondLst>
                                        </p:cTn>
                                        <p:tgtEl>
                                          <p:spTgt spid="12"/>
                                        </p:tgtEl>
                                        <p:attrNameLst>
                                          <p:attrName>style.visibility</p:attrName>
                                        </p:attrNameLst>
                                      </p:cBhvr>
                                      <p:to>
                                        <p:strVal val="visible"/>
                                      </p:to>
                                    </p:set>
                                  </p:childTnLst>
                                </p:cTn>
                              </p:par>
                              <p:par>
                                <p:cTn id="187" presetID="1" presetClass="entr" presetSubtype="0" fill="hold" grpId="0" nodeType="withEffect">
                                  <p:stCondLst>
                                    <p:cond delay="750"/>
                                  </p:stCondLst>
                                  <p:childTnLst>
                                    <p:set>
                                      <p:cBhvr>
                                        <p:cTn id="188" dur="1" fill="hold">
                                          <p:stCondLst>
                                            <p:cond delay="0"/>
                                          </p:stCondLst>
                                        </p:cTn>
                                        <p:tgtEl>
                                          <p:spTgt spid="21"/>
                                        </p:tgtEl>
                                        <p:attrNameLst>
                                          <p:attrName>style.visibility</p:attrName>
                                        </p:attrNameLst>
                                      </p:cBhvr>
                                      <p:to>
                                        <p:strVal val="visible"/>
                                      </p:to>
                                    </p:set>
                                  </p:childTnLst>
                                </p:cTn>
                              </p:par>
                              <p:par>
                                <p:cTn id="189" presetID="1" presetClass="entr" presetSubtype="0" fill="hold" grpId="0" nodeType="withEffect">
                                  <p:stCondLst>
                                    <p:cond delay="750"/>
                                  </p:stCondLst>
                                  <p:childTnLst>
                                    <p:set>
                                      <p:cBhvr>
                                        <p:cTn id="190" dur="1" fill="hold">
                                          <p:stCondLst>
                                            <p:cond delay="0"/>
                                          </p:stCondLst>
                                        </p:cTn>
                                        <p:tgtEl>
                                          <p:spTgt spid="23"/>
                                        </p:tgtEl>
                                        <p:attrNameLst>
                                          <p:attrName>style.visibility</p:attrName>
                                        </p:attrNameLst>
                                      </p:cBhvr>
                                      <p:to>
                                        <p:strVal val="visible"/>
                                      </p:to>
                                    </p:set>
                                  </p:childTnLst>
                                </p:cTn>
                              </p:par>
                              <p:par>
                                <p:cTn id="191" presetID="1" presetClass="entr" presetSubtype="0" fill="hold" grpId="0" nodeType="withEffect">
                                  <p:stCondLst>
                                    <p:cond delay="750"/>
                                  </p:stCondLst>
                                  <p:childTnLst>
                                    <p:set>
                                      <p:cBhvr>
                                        <p:cTn id="192" dur="1" fill="hold">
                                          <p:stCondLst>
                                            <p:cond delay="0"/>
                                          </p:stCondLst>
                                        </p:cTn>
                                        <p:tgtEl>
                                          <p:spTgt spid="25"/>
                                        </p:tgtEl>
                                        <p:attrNameLst>
                                          <p:attrName>style.visibility</p:attrName>
                                        </p:attrNameLst>
                                      </p:cBhvr>
                                      <p:to>
                                        <p:strVal val="visible"/>
                                      </p:to>
                                    </p:set>
                                  </p:childTnLst>
                                </p:cTn>
                              </p:par>
                              <p:par>
                                <p:cTn id="193" presetID="1" presetClass="entr" presetSubtype="0" fill="hold" grpId="0" nodeType="withEffect">
                                  <p:stCondLst>
                                    <p:cond delay="750"/>
                                  </p:stCondLst>
                                  <p:childTnLst>
                                    <p:set>
                                      <p:cBhvr>
                                        <p:cTn id="194" dur="1" fill="hold">
                                          <p:stCondLst>
                                            <p:cond delay="0"/>
                                          </p:stCondLst>
                                        </p:cTn>
                                        <p:tgtEl>
                                          <p:spTgt spid="27"/>
                                        </p:tgtEl>
                                        <p:attrNameLst>
                                          <p:attrName>style.visibility</p:attrName>
                                        </p:attrNameLst>
                                      </p:cBhvr>
                                      <p:to>
                                        <p:strVal val="visible"/>
                                      </p:to>
                                    </p:set>
                                  </p:childTnLst>
                                </p:cTn>
                              </p:par>
                              <p:par>
                                <p:cTn id="195" presetID="1" presetClass="exit" presetSubtype="0" fill="hold" grpId="2" nodeType="withEffect">
                                  <p:stCondLst>
                                    <p:cond delay="750"/>
                                  </p:stCondLst>
                                  <p:childTnLst>
                                    <p:set>
                                      <p:cBhvr>
                                        <p:cTn id="196" dur="1" fill="hold">
                                          <p:stCondLst>
                                            <p:cond delay="0"/>
                                          </p:stCondLst>
                                        </p:cTn>
                                        <p:tgtEl>
                                          <p:spTgt spid="19"/>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38"/>
                                        </p:tgtEl>
                                        <p:attrNameLst>
                                          <p:attrName>style.visibility</p:attrName>
                                        </p:attrNameLst>
                                      </p:cBhvr>
                                      <p:to>
                                        <p:strVal val="visible"/>
                                      </p:to>
                                    </p:set>
                                    <p:animEffect transition="in" filter="fade">
                                      <p:cBhvr>
                                        <p:cTn id="201" dur="500"/>
                                        <p:tgtEl>
                                          <p:spTgt spid="38"/>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35"/>
                                        </p:tgtEl>
                                        <p:attrNameLst>
                                          <p:attrName>style.visibility</p:attrName>
                                        </p:attrNameLst>
                                      </p:cBhvr>
                                      <p:to>
                                        <p:strVal val="visible"/>
                                      </p:to>
                                    </p:set>
                                    <p:animEffect transition="in" filter="fade">
                                      <p:cBhvr>
                                        <p:cTn id="204" dur="500"/>
                                        <p:tgtEl>
                                          <p:spTgt spid="35"/>
                                        </p:tgtEl>
                                      </p:cBhvr>
                                    </p:animEffect>
                                  </p:childTnLst>
                                </p:cTn>
                              </p:par>
                            </p:childTnLst>
                          </p:cTn>
                        </p:par>
                      </p:childTnLst>
                    </p:cTn>
                  </p:par>
                  <p:par>
                    <p:cTn id="205" fill="hold">
                      <p:stCondLst>
                        <p:cond delay="indefinite"/>
                      </p:stCondLst>
                      <p:childTnLst>
                        <p:par>
                          <p:cTn id="206" fill="hold">
                            <p:stCondLst>
                              <p:cond delay="0"/>
                            </p:stCondLst>
                            <p:childTnLst>
                              <p:par>
                                <p:cTn id="207" presetID="42" presetClass="path" presetSubtype="0" accel="50000" decel="50000" fill="hold" grpId="1" nodeType="clickEffect">
                                  <p:stCondLst>
                                    <p:cond delay="0"/>
                                  </p:stCondLst>
                                  <p:childTnLst>
                                    <p:animMotion origin="layout" path="M -1.875E-6 -2.59259E-6 L -0.30716 -0.26041 " pathEditMode="relative" rAng="0" ptsTypes="AA">
                                      <p:cBhvr>
                                        <p:cTn id="208" dur="1000" fill="hold"/>
                                        <p:tgtEl>
                                          <p:spTgt spid="19"/>
                                        </p:tgtEl>
                                        <p:attrNameLst>
                                          <p:attrName>ppt_x</p:attrName>
                                          <p:attrName>ppt_y</p:attrName>
                                        </p:attrNameLst>
                                      </p:cBhvr>
                                      <p:rCtr x="-15365" y="-13032"/>
                                    </p:animMotion>
                                  </p:childTnLst>
                                </p:cTn>
                              </p:par>
                              <p:par>
                                <p:cTn id="209" presetID="1" presetClass="entr" presetSubtype="0" fill="hold" grpId="0" nodeType="withEffect">
                                  <p:stCondLst>
                                    <p:cond delay="750"/>
                                  </p:stCondLst>
                                  <p:childTnLst>
                                    <p:set>
                                      <p:cBhvr>
                                        <p:cTn id="210" dur="1" fill="hold">
                                          <p:stCondLst>
                                            <p:cond delay="0"/>
                                          </p:stCondLst>
                                        </p:cTn>
                                        <p:tgtEl>
                                          <p:spTgt spid="37"/>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40"/>
                                        </p:tgtEl>
                                        <p:attrNameLst>
                                          <p:attrName>style.visibility</p:attrName>
                                        </p:attrNameLst>
                                      </p:cBhvr>
                                      <p:to>
                                        <p:strVal val="visible"/>
                                      </p:to>
                                    </p:set>
                                  </p:childTnLst>
                                </p:cTn>
                              </p:par>
                            </p:childTnLst>
                          </p:cTn>
                        </p:par>
                        <p:par>
                          <p:cTn id="215" fill="hold">
                            <p:stCondLst>
                              <p:cond delay="0"/>
                            </p:stCondLst>
                            <p:childTnLst>
                              <p:par>
                                <p:cTn id="216" presetID="1" presetClass="entr" presetSubtype="0" fill="hold" grpId="0" nodeType="afterEffect">
                                  <p:stCondLst>
                                    <p:cond delay="0"/>
                                  </p:stCondLst>
                                  <p:childTnLst>
                                    <p:set>
                                      <p:cBhvr>
                                        <p:cTn id="217" dur="1" fill="hold">
                                          <p:stCondLst>
                                            <p:cond delay="0"/>
                                          </p:stCondLst>
                                        </p:cTn>
                                        <p:tgtEl>
                                          <p:spTgt spid="44"/>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42" presetClass="path" presetSubtype="0" accel="50000" decel="50000" fill="hold" grpId="1" nodeType="clickEffect">
                                  <p:stCondLst>
                                    <p:cond delay="0"/>
                                  </p:stCondLst>
                                  <p:childTnLst>
                                    <p:animMotion origin="layout" path="M 0 1.85185E-6 L 0.12826 -0.3338 " pathEditMode="relative" rAng="0" ptsTypes="AA">
                                      <p:cBhvr>
                                        <p:cTn id="221" dur="1000" fill="hold"/>
                                        <p:tgtEl>
                                          <p:spTgt spid="11"/>
                                        </p:tgtEl>
                                        <p:attrNameLst>
                                          <p:attrName>ppt_x</p:attrName>
                                          <p:attrName>ppt_y</p:attrName>
                                        </p:attrNameLst>
                                      </p:cBhvr>
                                      <p:rCtr x="6406" y="-16690"/>
                                    </p:animMotion>
                                  </p:childTnLst>
                                </p:cTn>
                              </p:par>
                              <p:par>
                                <p:cTn id="222" presetID="1" presetClass="exit" presetSubtype="0" fill="hold" grpId="2" nodeType="withEffect">
                                  <p:stCondLst>
                                    <p:cond delay="750"/>
                                  </p:stCondLst>
                                  <p:childTnLst>
                                    <p:set>
                                      <p:cBhvr>
                                        <p:cTn id="223" dur="1" fill="hold">
                                          <p:stCondLst>
                                            <p:cond delay="0"/>
                                          </p:stCondLst>
                                        </p:cTn>
                                        <p:tgtEl>
                                          <p:spTgt spid="11"/>
                                        </p:tgtEl>
                                        <p:attrNameLst>
                                          <p:attrName>style.visibility</p:attrName>
                                        </p:attrNameLst>
                                      </p:cBhvr>
                                      <p:to>
                                        <p:strVal val="hidden"/>
                                      </p:to>
                                    </p:set>
                                  </p:childTnLst>
                                </p:cTn>
                              </p:par>
                              <p:par>
                                <p:cTn id="224" presetID="1" presetClass="entr" presetSubtype="0" fill="hold" grpId="0" nodeType="withEffect">
                                  <p:stCondLst>
                                    <p:cond delay="750"/>
                                  </p:stCondLst>
                                  <p:childTnLst>
                                    <p:set>
                                      <p:cBhvr>
                                        <p:cTn id="225" dur="1" fill="hold">
                                          <p:stCondLst>
                                            <p:cond delay="0"/>
                                          </p:stCondLst>
                                        </p:cTn>
                                        <p:tgtEl>
                                          <p:spTgt spid="42"/>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53"/>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46"/>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42" presetClass="path" presetSubtype="0" accel="50000" decel="50000" fill="hold" grpId="1" nodeType="clickEffect">
                                  <p:stCondLst>
                                    <p:cond delay="0"/>
                                  </p:stCondLst>
                                  <p:childTnLst>
                                    <p:animMotion origin="layout" path="M 2.08333E-6 -2.59259E-6 L 0.56614 -0.16944 " pathEditMode="relative" rAng="0" ptsTypes="AA">
                                      <p:cBhvr>
                                        <p:cTn id="235" dur="1000" fill="hold"/>
                                        <p:tgtEl>
                                          <p:spTgt spid="65"/>
                                        </p:tgtEl>
                                        <p:attrNameLst>
                                          <p:attrName>ppt_x</p:attrName>
                                          <p:attrName>ppt_y</p:attrName>
                                        </p:attrNameLst>
                                      </p:cBhvr>
                                      <p:rCtr x="28307" y="-8472"/>
                                    </p:animMotion>
                                  </p:childTnLst>
                                </p:cTn>
                              </p:par>
                              <p:par>
                                <p:cTn id="236" presetID="42" presetClass="path" presetSubtype="0" accel="50000" decel="50000" fill="hold" grpId="1" nodeType="withEffect">
                                  <p:stCondLst>
                                    <p:cond delay="0"/>
                                  </p:stCondLst>
                                  <p:childTnLst>
                                    <p:animMotion origin="layout" path="M -2.91667E-6 -2.59259E-6 L 0.65912 -0.1912 " pathEditMode="relative" rAng="0" ptsTypes="AA">
                                      <p:cBhvr>
                                        <p:cTn id="237" dur="1000" fill="hold"/>
                                        <p:tgtEl>
                                          <p:spTgt spid="10"/>
                                        </p:tgtEl>
                                        <p:attrNameLst>
                                          <p:attrName>ppt_x</p:attrName>
                                          <p:attrName>ppt_y</p:attrName>
                                        </p:attrNameLst>
                                      </p:cBhvr>
                                      <p:rCtr x="32956" y="-9560"/>
                                    </p:animMotion>
                                  </p:childTnLst>
                                </p:cTn>
                              </p:par>
                              <p:par>
                                <p:cTn id="238" presetID="1" presetClass="exit" presetSubtype="0" fill="hold" grpId="2" nodeType="withEffect">
                                  <p:stCondLst>
                                    <p:cond delay="750"/>
                                  </p:stCondLst>
                                  <p:childTnLst>
                                    <p:set>
                                      <p:cBhvr>
                                        <p:cTn id="239" dur="1" fill="hold">
                                          <p:stCondLst>
                                            <p:cond delay="0"/>
                                          </p:stCondLst>
                                        </p:cTn>
                                        <p:tgtEl>
                                          <p:spTgt spid="65"/>
                                        </p:tgtEl>
                                        <p:attrNameLst>
                                          <p:attrName>style.visibility</p:attrName>
                                        </p:attrNameLst>
                                      </p:cBhvr>
                                      <p:to>
                                        <p:strVal val="hidden"/>
                                      </p:to>
                                    </p:set>
                                  </p:childTnLst>
                                </p:cTn>
                              </p:par>
                              <p:par>
                                <p:cTn id="240" presetID="1" presetClass="exit" presetSubtype="0" fill="hold" grpId="2" nodeType="withEffect">
                                  <p:stCondLst>
                                    <p:cond delay="750"/>
                                  </p:stCondLst>
                                  <p:childTnLst>
                                    <p:set>
                                      <p:cBhvr>
                                        <p:cTn id="241" dur="1" fill="hold">
                                          <p:stCondLst>
                                            <p:cond delay="0"/>
                                          </p:stCondLst>
                                        </p:cTn>
                                        <p:tgtEl>
                                          <p:spTgt spid="10"/>
                                        </p:tgtEl>
                                        <p:attrNameLst>
                                          <p:attrName>style.visibility</p:attrName>
                                        </p:attrNameLst>
                                      </p:cBhvr>
                                      <p:to>
                                        <p:strVal val="hidden"/>
                                      </p:to>
                                    </p:set>
                                  </p:childTnLst>
                                </p:cTn>
                              </p:par>
                              <p:par>
                                <p:cTn id="242" presetID="1" presetClass="entr" presetSubtype="0" fill="hold" grpId="0" nodeType="withEffect">
                                  <p:stCondLst>
                                    <p:cond delay="750"/>
                                  </p:stCondLst>
                                  <p:childTnLst>
                                    <p:set>
                                      <p:cBhvr>
                                        <p:cTn id="243" dur="1" fill="hold">
                                          <p:stCondLst>
                                            <p:cond delay="0"/>
                                          </p:stCondLst>
                                        </p:cTn>
                                        <p:tgtEl>
                                          <p:spTgt spid="48"/>
                                        </p:tgtEl>
                                        <p:attrNameLst>
                                          <p:attrName>style.visibility</p:attrName>
                                        </p:attrNameLst>
                                      </p:cBhvr>
                                      <p:to>
                                        <p:strVal val="visible"/>
                                      </p:to>
                                    </p:set>
                                  </p:childTnLst>
                                </p:cTn>
                              </p:par>
                              <p:par>
                                <p:cTn id="244" presetID="1" presetClass="entr" presetSubtype="0" fill="hold" grpId="0" nodeType="withEffect">
                                  <p:stCondLst>
                                    <p:cond delay="750"/>
                                  </p:stCondLst>
                                  <p:childTnLst>
                                    <p:set>
                                      <p:cBhvr>
                                        <p:cTn id="245" dur="1" fill="hold">
                                          <p:stCondLst>
                                            <p:cond delay="0"/>
                                          </p:stCondLst>
                                        </p:cTn>
                                        <p:tgtEl>
                                          <p:spTgt spid="50"/>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9" presetClass="emph" presetSubtype="0" grpId="1" nodeType="clickEffect">
                                  <p:stCondLst>
                                    <p:cond delay="0"/>
                                  </p:stCondLst>
                                  <p:childTnLst>
                                    <p:set>
                                      <p:cBhvr>
                                        <p:cTn id="249" dur="indefinite"/>
                                        <p:tgtEl>
                                          <p:spTgt spid="3"/>
                                        </p:tgtEl>
                                        <p:attrNameLst>
                                          <p:attrName>style.opacity</p:attrName>
                                        </p:attrNameLst>
                                      </p:cBhvr>
                                      <p:to>
                                        <p:strVal val="1"/>
                                      </p:to>
                                    </p:set>
                                    <p:animEffect filter="image" prLst="opacity: 1">
                                      <p:cBhvr rctx="IE">
                                        <p:cTn id="250" dur="indefinite"/>
                                        <p:tgtEl>
                                          <p:spTgt spid="3"/>
                                        </p:tgtEl>
                                      </p:cBhvr>
                                    </p:animEffect>
                                  </p:childTnLst>
                                </p:cTn>
                              </p:par>
                              <p:par>
                                <p:cTn id="251" presetID="9" presetClass="emph" presetSubtype="0" grpId="1" nodeType="withEffect">
                                  <p:stCondLst>
                                    <p:cond delay="0"/>
                                  </p:stCondLst>
                                  <p:childTnLst>
                                    <p:set>
                                      <p:cBhvr>
                                        <p:cTn id="252" dur="indefinite"/>
                                        <p:tgtEl>
                                          <p:spTgt spid="68"/>
                                        </p:tgtEl>
                                        <p:attrNameLst>
                                          <p:attrName>style.opacity</p:attrName>
                                        </p:attrNameLst>
                                      </p:cBhvr>
                                      <p:to>
                                        <p:strVal val="1"/>
                                      </p:to>
                                    </p:set>
                                    <p:animEffect filter="image" prLst="opacity: 1">
                                      <p:cBhvr rctx="IE">
                                        <p:cTn id="253" dur="indefinite"/>
                                        <p:tgtEl>
                                          <p:spTgt spid="68"/>
                                        </p:tgtEl>
                                      </p:cBhvr>
                                    </p:animEffect>
                                  </p:childTnLst>
                                </p:cTn>
                              </p:par>
                              <p:par>
                                <p:cTn id="254" presetID="9" presetClass="emph" presetSubtype="0" grpId="1" nodeType="withEffect">
                                  <p:stCondLst>
                                    <p:cond delay="0"/>
                                  </p:stCondLst>
                                  <p:childTnLst>
                                    <p:set>
                                      <p:cBhvr>
                                        <p:cTn id="255" dur="indefinite"/>
                                        <p:tgtEl>
                                          <p:spTgt spid="49"/>
                                        </p:tgtEl>
                                        <p:attrNameLst>
                                          <p:attrName>style.opacity</p:attrName>
                                        </p:attrNameLst>
                                      </p:cBhvr>
                                      <p:to>
                                        <p:strVal val="1"/>
                                      </p:to>
                                    </p:set>
                                    <p:animEffect filter="image" prLst="opacity: 1">
                                      <p:cBhvr rctx="IE">
                                        <p:cTn id="256" dur="indefinite"/>
                                        <p:tgtEl>
                                          <p:spTgt spid="49"/>
                                        </p:tgtEl>
                                      </p:cBhvr>
                                    </p:animEffect>
                                  </p:childTnLst>
                                </p:cTn>
                              </p:par>
                              <p:par>
                                <p:cTn id="257" presetID="9" presetClass="emph" presetSubtype="0" grpId="1" nodeType="withEffect">
                                  <p:stCondLst>
                                    <p:cond delay="0"/>
                                  </p:stCondLst>
                                  <p:childTnLst>
                                    <p:set>
                                      <p:cBhvr>
                                        <p:cTn id="258" dur="indefinite"/>
                                        <p:tgtEl>
                                          <p:spTgt spid="20"/>
                                        </p:tgtEl>
                                        <p:attrNameLst>
                                          <p:attrName>style.opacity</p:attrName>
                                        </p:attrNameLst>
                                      </p:cBhvr>
                                      <p:to>
                                        <p:strVal val="1"/>
                                      </p:to>
                                    </p:set>
                                    <p:animEffect filter="image" prLst="opacity: 1">
                                      <p:cBhvr rctx="IE">
                                        <p:cTn id="259" dur="indefinite"/>
                                        <p:tgtEl>
                                          <p:spTgt spid="20"/>
                                        </p:tgtEl>
                                      </p:cBhvr>
                                    </p:animEffect>
                                  </p:childTnLst>
                                </p:cTn>
                              </p:par>
                              <p:par>
                                <p:cTn id="260" presetID="9" presetClass="emph" presetSubtype="0" grpId="1" nodeType="withEffect">
                                  <p:stCondLst>
                                    <p:cond delay="0"/>
                                  </p:stCondLst>
                                  <p:childTnLst>
                                    <p:set>
                                      <p:cBhvr>
                                        <p:cTn id="261" dur="indefinite"/>
                                        <p:tgtEl>
                                          <p:spTgt spid="14"/>
                                        </p:tgtEl>
                                        <p:attrNameLst>
                                          <p:attrName>style.opacity</p:attrName>
                                        </p:attrNameLst>
                                      </p:cBhvr>
                                      <p:to>
                                        <p:strVal val="1"/>
                                      </p:to>
                                    </p:set>
                                    <p:animEffect filter="image" prLst="opacity: 1">
                                      <p:cBhvr rctx="IE">
                                        <p:cTn id="262" dur="indefinite"/>
                                        <p:tgtEl>
                                          <p:spTgt spid="14"/>
                                        </p:tgtEl>
                                      </p:cBhvr>
                                    </p:animEffect>
                                  </p:childTnLst>
                                </p:cTn>
                              </p:par>
                              <p:par>
                                <p:cTn id="263" presetID="9" presetClass="emph" presetSubtype="0" grpId="1" nodeType="withEffect">
                                  <p:stCondLst>
                                    <p:cond delay="0"/>
                                  </p:stCondLst>
                                  <p:childTnLst>
                                    <p:set>
                                      <p:cBhvr>
                                        <p:cTn id="264" dur="indefinite"/>
                                        <p:tgtEl>
                                          <p:spTgt spid="16"/>
                                        </p:tgtEl>
                                        <p:attrNameLst>
                                          <p:attrName>style.opacity</p:attrName>
                                        </p:attrNameLst>
                                      </p:cBhvr>
                                      <p:to>
                                        <p:strVal val="1"/>
                                      </p:to>
                                    </p:set>
                                    <p:animEffect filter="image" prLst="opacity: 1">
                                      <p:cBhvr rctx="IE">
                                        <p:cTn id="265" dur="indefinite"/>
                                        <p:tgtEl>
                                          <p:spTgt spid="16"/>
                                        </p:tgtEl>
                                      </p:cBhvr>
                                    </p:animEffect>
                                  </p:childTnLst>
                                </p:cTn>
                              </p:par>
                              <p:par>
                                <p:cTn id="266" presetID="9" presetClass="emph" presetSubtype="0" grpId="1" nodeType="withEffect">
                                  <p:stCondLst>
                                    <p:cond delay="0"/>
                                  </p:stCondLst>
                                  <p:childTnLst>
                                    <p:set>
                                      <p:cBhvr>
                                        <p:cTn id="267" dur="indefinite"/>
                                        <p:tgtEl>
                                          <p:spTgt spid="15"/>
                                        </p:tgtEl>
                                        <p:attrNameLst>
                                          <p:attrName>style.opacity</p:attrName>
                                        </p:attrNameLst>
                                      </p:cBhvr>
                                      <p:to>
                                        <p:strVal val="1"/>
                                      </p:to>
                                    </p:set>
                                    <p:animEffect filter="image" prLst="opacity: 1">
                                      <p:cBhvr rctx="IE">
                                        <p:cTn id="268" dur="indefinite"/>
                                        <p:tgtEl>
                                          <p:spTgt spid="15"/>
                                        </p:tgtEl>
                                      </p:cBhvr>
                                    </p:animEffect>
                                  </p:childTnLst>
                                </p:cTn>
                              </p:par>
                              <p:par>
                                <p:cTn id="269" presetID="9" presetClass="emph" presetSubtype="0" grpId="1" nodeType="withEffect">
                                  <p:stCondLst>
                                    <p:cond delay="0"/>
                                  </p:stCondLst>
                                  <p:childTnLst>
                                    <p:set>
                                      <p:cBhvr>
                                        <p:cTn id="270" dur="indefinite"/>
                                        <p:tgtEl>
                                          <p:spTgt spid="56"/>
                                        </p:tgtEl>
                                        <p:attrNameLst>
                                          <p:attrName>style.opacity</p:attrName>
                                        </p:attrNameLst>
                                      </p:cBhvr>
                                      <p:to>
                                        <p:strVal val="1"/>
                                      </p:to>
                                    </p:set>
                                    <p:animEffect filter="image" prLst="opacity: 1">
                                      <p:cBhvr rctx="IE">
                                        <p:cTn id="271" dur="indefinite"/>
                                        <p:tgtEl>
                                          <p:spTgt spid="56"/>
                                        </p:tgtEl>
                                      </p:cBhvr>
                                    </p:animEffect>
                                  </p:childTnLst>
                                </p:cTn>
                              </p:par>
                            </p:childTnLst>
                          </p:cTn>
                        </p:par>
                      </p:childTnLst>
                    </p:cTn>
                  </p:par>
                  <p:par>
                    <p:cTn id="272" fill="hold">
                      <p:stCondLst>
                        <p:cond delay="indefinite"/>
                      </p:stCondLst>
                      <p:childTnLst>
                        <p:par>
                          <p:cTn id="273" fill="hold">
                            <p:stCondLst>
                              <p:cond delay="0"/>
                            </p:stCondLst>
                            <p:childTnLst>
                              <p:par>
                                <p:cTn id="274" presetID="42" presetClass="path" presetSubtype="0" accel="50000" decel="50000" fill="hold" grpId="2" nodeType="clickEffect">
                                  <p:stCondLst>
                                    <p:cond delay="0"/>
                                  </p:stCondLst>
                                  <p:childTnLst>
                                    <p:animMotion origin="layout" path="M -1.875E-6 -1.85185E-6 L -0.5582 0.11644 " pathEditMode="relative" rAng="0" ptsTypes="AA">
                                      <p:cBhvr>
                                        <p:cTn id="275" dur="1000" fill="hold"/>
                                        <p:tgtEl>
                                          <p:spTgt spid="56"/>
                                        </p:tgtEl>
                                        <p:attrNameLst>
                                          <p:attrName>ppt_x</p:attrName>
                                          <p:attrName>ppt_y</p:attrName>
                                        </p:attrNameLst>
                                      </p:cBhvr>
                                      <p:rCtr x="-27917" y="5810"/>
                                    </p:animMotion>
                                  </p:childTnLst>
                                </p:cTn>
                              </p:par>
                              <p:par>
                                <p:cTn id="276" presetID="1" presetClass="exit" presetSubtype="0" fill="hold" grpId="3" nodeType="withEffect">
                                  <p:stCondLst>
                                    <p:cond delay="750"/>
                                  </p:stCondLst>
                                  <p:childTnLst>
                                    <p:set>
                                      <p:cBhvr>
                                        <p:cTn id="277" dur="1" fill="hold">
                                          <p:stCondLst>
                                            <p:cond delay="0"/>
                                          </p:stCondLst>
                                        </p:cTn>
                                        <p:tgtEl>
                                          <p:spTgt spid="56"/>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42" presetClass="path" presetSubtype="0" accel="50000" decel="50000" fill="hold" grpId="2" nodeType="clickEffect">
                                  <p:stCondLst>
                                    <p:cond delay="0"/>
                                  </p:stCondLst>
                                  <p:childTnLst>
                                    <p:animMotion origin="layout" path="M 3.95833E-6 1.85185E-6 L 0.75794 -0.27176 " pathEditMode="relative" rAng="0" ptsTypes="AA">
                                      <p:cBhvr>
                                        <p:cTn id="281" dur="1000" fill="hold"/>
                                        <p:tgtEl>
                                          <p:spTgt spid="3"/>
                                        </p:tgtEl>
                                        <p:attrNameLst>
                                          <p:attrName>ppt_x</p:attrName>
                                          <p:attrName>ppt_y</p:attrName>
                                        </p:attrNameLst>
                                      </p:cBhvr>
                                      <p:rCtr x="37891" y="-13588"/>
                                    </p:animMotion>
                                  </p:childTnLst>
                                </p:cTn>
                              </p:par>
                              <p:par>
                                <p:cTn id="282" presetID="1" presetClass="exit" presetSubtype="0" fill="hold" grpId="3" nodeType="withEffect">
                                  <p:stCondLst>
                                    <p:cond delay="750"/>
                                  </p:stCondLst>
                                  <p:childTnLst>
                                    <p:set>
                                      <p:cBhvr>
                                        <p:cTn id="283" dur="1" fill="hold">
                                          <p:stCondLst>
                                            <p:cond delay="0"/>
                                          </p:stCondLst>
                                        </p:cTn>
                                        <p:tgtEl>
                                          <p:spTgt spid="3"/>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42" presetClass="path" presetSubtype="0" accel="50000" decel="50000" fill="hold" grpId="2" nodeType="clickEffect">
                                  <p:stCondLst>
                                    <p:cond delay="0"/>
                                  </p:stCondLst>
                                  <p:childTnLst>
                                    <p:animMotion origin="layout" path="M 2.08333E-6 -1.85185E-6 L 0.56146 -0.08611 " pathEditMode="relative" rAng="0" ptsTypes="AA">
                                      <p:cBhvr>
                                        <p:cTn id="287" dur="1000" fill="hold"/>
                                        <p:tgtEl>
                                          <p:spTgt spid="68"/>
                                        </p:tgtEl>
                                        <p:attrNameLst>
                                          <p:attrName>ppt_x</p:attrName>
                                          <p:attrName>ppt_y</p:attrName>
                                        </p:attrNameLst>
                                      </p:cBhvr>
                                      <p:rCtr x="28073" y="-4306"/>
                                    </p:animMotion>
                                  </p:childTnLst>
                                </p:cTn>
                              </p:par>
                              <p:par>
                                <p:cTn id="288" presetID="1" presetClass="exit" presetSubtype="0" fill="hold" grpId="3" nodeType="withEffect">
                                  <p:stCondLst>
                                    <p:cond delay="750"/>
                                  </p:stCondLst>
                                  <p:childTnLst>
                                    <p:set>
                                      <p:cBhvr>
                                        <p:cTn id="289" dur="1" fill="hold">
                                          <p:stCondLst>
                                            <p:cond delay="0"/>
                                          </p:stCondLst>
                                        </p:cTn>
                                        <p:tgtEl>
                                          <p:spTgt spid="68"/>
                                        </p:tgtEl>
                                        <p:attrNameLst>
                                          <p:attrName>style.visibility</p:attrName>
                                        </p:attrNameLst>
                                      </p:cBhvr>
                                      <p:to>
                                        <p:strVal val="hidden"/>
                                      </p:to>
                                    </p:set>
                                  </p:childTnLst>
                                </p:cTn>
                              </p:par>
                            </p:childTnLst>
                          </p:cTn>
                        </p:par>
                      </p:childTnLst>
                    </p:cTn>
                  </p:par>
                  <p:par>
                    <p:cTn id="290" fill="hold">
                      <p:stCondLst>
                        <p:cond delay="indefinite"/>
                      </p:stCondLst>
                      <p:childTnLst>
                        <p:par>
                          <p:cTn id="291" fill="hold">
                            <p:stCondLst>
                              <p:cond delay="0"/>
                            </p:stCondLst>
                            <p:childTnLst>
                              <p:par>
                                <p:cTn id="292" presetID="42" presetClass="path" presetSubtype="0" accel="50000" decel="50000" fill="hold" grpId="2" nodeType="clickEffect">
                                  <p:stCondLst>
                                    <p:cond delay="0"/>
                                  </p:stCondLst>
                                  <p:childTnLst>
                                    <p:animMotion origin="layout" path="M 0 -1.48148E-6 L 0.12604 -0.09097 " pathEditMode="relative" rAng="0" ptsTypes="AA">
                                      <p:cBhvr>
                                        <p:cTn id="293" dur="1000" fill="hold"/>
                                        <p:tgtEl>
                                          <p:spTgt spid="49"/>
                                        </p:tgtEl>
                                        <p:attrNameLst>
                                          <p:attrName>ppt_x</p:attrName>
                                          <p:attrName>ppt_y</p:attrName>
                                        </p:attrNameLst>
                                      </p:cBhvr>
                                      <p:rCtr x="6302" y="-4560"/>
                                    </p:animMotion>
                                  </p:childTnLst>
                                </p:cTn>
                              </p:par>
                              <p:par>
                                <p:cTn id="294" presetID="1" presetClass="exit" presetSubtype="0" fill="hold" grpId="3" nodeType="withEffect">
                                  <p:stCondLst>
                                    <p:cond delay="750"/>
                                  </p:stCondLst>
                                  <p:childTnLst>
                                    <p:set>
                                      <p:cBhvr>
                                        <p:cTn id="295" dur="1" fill="hold">
                                          <p:stCondLst>
                                            <p:cond delay="0"/>
                                          </p:stCondLst>
                                        </p:cTn>
                                        <p:tgtEl>
                                          <p:spTgt spid="49"/>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42" presetClass="path" presetSubtype="0" accel="50000" decel="50000" fill="hold" grpId="2" nodeType="clickEffect">
                                  <p:stCondLst>
                                    <p:cond delay="0"/>
                                  </p:stCondLst>
                                  <p:childTnLst>
                                    <p:animMotion origin="layout" path="M -1.875E-6 2.96296E-6 L -0.3095 -0.17986 " pathEditMode="relative" rAng="0" ptsTypes="AA">
                                      <p:cBhvr>
                                        <p:cTn id="299" dur="1000" fill="hold"/>
                                        <p:tgtEl>
                                          <p:spTgt spid="20"/>
                                        </p:tgtEl>
                                        <p:attrNameLst>
                                          <p:attrName>ppt_x</p:attrName>
                                          <p:attrName>ppt_y</p:attrName>
                                        </p:attrNameLst>
                                      </p:cBhvr>
                                      <p:rCtr x="-15482" y="-9005"/>
                                    </p:animMotion>
                                  </p:childTnLst>
                                </p:cTn>
                              </p:par>
                              <p:par>
                                <p:cTn id="300" presetID="1" presetClass="exit" presetSubtype="0" fill="hold" grpId="3" nodeType="withEffect">
                                  <p:stCondLst>
                                    <p:cond delay="750"/>
                                  </p:stCondLst>
                                  <p:childTnLst>
                                    <p:set>
                                      <p:cBhvr>
                                        <p:cTn id="301" dur="1" fill="hold">
                                          <p:stCondLst>
                                            <p:cond delay="0"/>
                                          </p:stCondLst>
                                        </p:cTn>
                                        <p:tgtEl>
                                          <p:spTgt spid="20"/>
                                        </p:tgtEl>
                                        <p:attrNameLst>
                                          <p:attrName>style.visibility</p:attrName>
                                        </p:attrNameLst>
                                      </p:cBhvr>
                                      <p:to>
                                        <p:strVal val="hidden"/>
                                      </p:to>
                                    </p:set>
                                  </p:childTnLst>
                                </p:cTn>
                              </p:par>
                            </p:childTnLst>
                          </p:cTn>
                        </p:par>
                      </p:childTnLst>
                    </p:cTn>
                  </p:par>
                  <p:par>
                    <p:cTn id="302" fill="hold">
                      <p:stCondLst>
                        <p:cond delay="indefinite"/>
                      </p:stCondLst>
                      <p:childTnLst>
                        <p:par>
                          <p:cTn id="303" fill="hold">
                            <p:stCondLst>
                              <p:cond delay="0"/>
                            </p:stCondLst>
                            <p:childTnLst>
                              <p:par>
                                <p:cTn id="304" presetID="10" presetClass="exit" presetSubtype="0" fill="hold" grpId="2" nodeType="clickEffect">
                                  <p:stCondLst>
                                    <p:cond delay="0"/>
                                  </p:stCondLst>
                                  <p:childTnLst>
                                    <p:animEffect transition="out" filter="fade">
                                      <p:cBhvr>
                                        <p:cTn id="305" dur="500"/>
                                        <p:tgtEl>
                                          <p:spTgt spid="15"/>
                                        </p:tgtEl>
                                      </p:cBhvr>
                                    </p:animEffect>
                                    <p:set>
                                      <p:cBhvr>
                                        <p:cTn id="306" dur="1" fill="hold">
                                          <p:stCondLst>
                                            <p:cond delay="499"/>
                                          </p:stCondLst>
                                        </p:cTn>
                                        <p:tgtEl>
                                          <p:spTgt spid="15"/>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1" nodeType="clickEffect">
                                  <p:stCondLst>
                                    <p:cond delay="0"/>
                                  </p:stCondLst>
                                  <p:childTnLst>
                                    <p:set>
                                      <p:cBhvr>
                                        <p:cTn id="310" dur="1" fill="hold">
                                          <p:stCondLst>
                                            <p:cond delay="0"/>
                                          </p:stCondLst>
                                        </p:cTn>
                                        <p:tgtEl>
                                          <p:spTgt spid="66"/>
                                        </p:tgtEl>
                                        <p:attrNameLst>
                                          <p:attrName>style.visibility</p:attrName>
                                        </p:attrNameLst>
                                      </p:cBhvr>
                                      <p:to>
                                        <p:strVal val="visible"/>
                                      </p:to>
                                    </p:set>
                                  </p:childTnLst>
                                </p:cTn>
                              </p:par>
                              <p:par>
                                <p:cTn id="311" presetID="1" presetClass="entr" presetSubtype="0" fill="hold" grpId="1" nodeType="withEffect">
                                  <p:stCondLst>
                                    <p:cond delay="0"/>
                                  </p:stCondLst>
                                  <p:childTnLst>
                                    <p:set>
                                      <p:cBhvr>
                                        <p:cTn id="312" dur="1" fill="hold">
                                          <p:stCondLst>
                                            <p:cond delay="0"/>
                                          </p:stCondLst>
                                        </p:cTn>
                                        <p:tgtEl>
                                          <p:spTgt spid="69"/>
                                        </p:tgtEl>
                                        <p:attrNameLst>
                                          <p:attrName>style.visibility</p:attrName>
                                        </p:attrNameLst>
                                      </p:cBhvr>
                                      <p:to>
                                        <p:strVal val="visible"/>
                                      </p:to>
                                    </p:set>
                                  </p:childTnLst>
                                </p:cTn>
                              </p:par>
                            </p:childTnLst>
                          </p:cTn>
                        </p:par>
                        <p:par>
                          <p:cTn id="313" fill="hold">
                            <p:stCondLst>
                              <p:cond delay="0"/>
                            </p:stCondLst>
                            <p:childTnLst>
                              <p:par>
                                <p:cTn id="314" presetID="42" presetClass="path" presetSubtype="0" accel="50000" decel="50000" fill="hold" grpId="2" nodeType="afterEffect">
                                  <p:stCondLst>
                                    <p:cond delay="0"/>
                                  </p:stCondLst>
                                  <p:childTnLst>
                                    <p:animMotion origin="layout" path="M -1.875E-6 1.85185E-6 L -0.30638 -0.33866 " pathEditMode="relative" rAng="0" ptsTypes="AA">
                                      <p:cBhvr>
                                        <p:cTn id="315" dur="1000" fill="hold"/>
                                        <p:tgtEl>
                                          <p:spTgt spid="14"/>
                                        </p:tgtEl>
                                        <p:attrNameLst>
                                          <p:attrName>ppt_x</p:attrName>
                                          <p:attrName>ppt_y</p:attrName>
                                        </p:attrNameLst>
                                      </p:cBhvr>
                                      <p:rCtr x="-15326" y="-16944"/>
                                    </p:animMotion>
                                  </p:childTnLst>
                                </p:cTn>
                              </p:par>
                              <p:par>
                                <p:cTn id="316" presetID="42" presetClass="path" presetSubtype="0" accel="50000" decel="50000" fill="hold" grpId="2" nodeType="withEffect">
                                  <p:stCondLst>
                                    <p:cond delay="0"/>
                                  </p:stCondLst>
                                  <p:childTnLst>
                                    <p:animMotion origin="layout" path="M -3.95833E-6 1.85185E-6 L -0.50195 -0.33982 " pathEditMode="relative" rAng="0" ptsTypes="AA">
                                      <p:cBhvr>
                                        <p:cTn id="317" dur="1000" fill="hold"/>
                                        <p:tgtEl>
                                          <p:spTgt spid="16"/>
                                        </p:tgtEl>
                                        <p:attrNameLst>
                                          <p:attrName>ppt_x</p:attrName>
                                          <p:attrName>ppt_y</p:attrName>
                                        </p:attrNameLst>
                                      </p:cBhvr>
                                      <p:rCtr x="-25104" y="-16991"/>
                                    </p:animMotion>
                                  </p:childTnLst>
                                </p:cTn>
                              </p:par>
                              <p:par>
                                <p:cTn id="318" presetID="42" presetClass="path" presetSubtype="0" accel="50000" decel="50000" fill="hold" grpId="2" nodeType="withEffect">
                                  <p:stCondLst>
                                    <p:cond delay="0"/>
                                  </p:stCondLst>
                                  <p:childTnLst>
                                    <p:animMotion origin="layout" path="M -1.875E-6 1.85185E-6 L -0.06666 -0.3338 " pathEditMode="relative" rAng="0" ptsTypes="AA">
                                      <p:cBhvr>
                                        <p:cTn id="319" dur="1000" fill="hold"/>
                                        <p:tgtEl>
                                          <p:spTgt spid="66"/>
                                        </p:tgtEl>
                                        <p:attrNameLst>
                                          <p:attrName>ppt_x</p:attrName>
                                          <p:attrName>ppt_y</p:attrName>
                                        </p:attrNameLst>
                                      </p:cBhvr>
                                      <p:rCtr x="-3333" y="-16690"/>
                                    </p:animMotion>
                                  </p:childTnLst>
                                </p:cTn>
                              </p:par>
                              <p:par>
                                <p:cTn id="320" presetID="42" presetClass="path" presetSubtype="0" accel="50000" decel="50000" fill="hold" grpId="2" nodeType="withEffect">
                                  <p:stCondLst>
                                    <p:cond delay="0"/>
                                  </p:stCondLst>
                                  <p:childTnLst>
                                    <p:animMotion origin="layout" path="M -3.95833E-6 1.85185E-6 L -0.26497 -0.325 " pathEditMode="relative" rAng="0" ptsTypes="AA">
                                      <p:cBhvr>
                                        <p:cTn id="321" dur="1000" fill="hold"/>
                                        <p:tgtEl>
                                          <p:spTgt spid="69"/>
                                        </p:tgtEl>
                                        <p:attrNameLst>
                                          <p:attrName>ppt_x</p:attrName>
                                          <p:attrName>ppt_y</p:attrName>
                                        </p:attrNameLst>
                                      </p:cBhvr>
                                      <p:rCtr x="-13255" y="-16250"/>
                                    </p:animMotion>
                                  </p:childTnLst>
                                </p:cTn>
                              </p:par>
                              <p:par>
                                <p:cTn id="322" presetID="1" presetClass="exit" presetSubtype="0" fill="hold" grpId="3" nodeType="withEffect">
                                  <p:stCondLst>
                                    <p:cond delay="750"/>
                                  </p:stCondLst>
                                  <p:childTnLst>
                                    <p:set>
                                      <p:cBhvr>
                                        <p:cTn id="323" dur="1" fill="hold">
                                          <p:stCondLst>
                                            <p:cond delay="0"/>
                                          </p:stCondLst>
                                        </p:cTn>
                                        <p:tgtEl>
                                          <p:spTgt spid="14"/>
                                        </p:tgtEl>
                                        <p:attrNameLst>
                                          <p:attrName>style.visibility</p:attrName>
                                        </p:attrNameLst>
                                      </p:cBhvr>
                                      <p:to>
                                        <p:strVal val="hidden"/>
                                      </p:to>
                                    </p:set>
                                  </p:childTnLst>
                                </p:cTn>
                              </p:par>
                              <p:par>
                                <p:cTn id="324" presetID="1" presetClass="exit" presetSubtype="0" fill="hold" grpId="3" nodeType="withEffect">
                                  <p:stCondLst>
                                    <p:cond delay="750"/>
                                  </p:stCondLst>
                                  <p:childTnLst>
                                    <p:set>
                                      <p:cBhvr>
                                        <p:cTn id="325" dur="1" fill="hold">
                                          <p:stCondLst>
                                            <p:cond delay="0"/>
                                          </p:stCondLst>
                                        </p:cTn>
                                        <p:tgtEl>
                                          <p:spTgt spid="16"/>
                                        </p:tgtEl>
                                        <p:attrNameLst>
                                          <p:attrName>style.visibility</p:attrName>
                                        </p:attrNameLst>
                                      </p:cBhvr>
                                      <p:to>
                                        <p:strVal val="hidden"/>
                                      </p:to>
                                    </p:set>
                                  </p:childTnLst>
                                </p:cTn>
                              </p:par>
                              <p:par>
                                <p:cTn id="326" presetID="1" presetClass="exit" presetSubtype="0" fill="hold" grpId="3" nodeType="withEffect">
                                  <p:stCondLst>
                                    <p:cond delay="750"/>
                                  </p:stCondLst>
                                  <p:childTnLst>
                                    <p:set>
                                      <p:cBhvr>
                                        <p:cTn id="327" dur="1" fill="hold">
                                          <p:stCondLst>
                                            <p:cond delay="0"/>
                                          </p:stCondLst>
                                        </p:cTn>
                                        <p:tgtEl>
                                          <p:spTgt spid="66"/>
                                        </p:tgtEl>
                                        <p:attrNameLst>
                                          <p:attrName>style.visibility</p:attrName>
                                        </p:attrNameLst>
                                      </p:cBhvr>
                                      <p:to>
                                        <p:strVal val="hidden"/>
                                      </p:to>
                                    </p:set>
                                  </p:childTnLst>
                                </p:cTn>
                              </p:par>
                              <p:par>
                                <p:cTn id="328" presetID="1" presetClass="exit" presetSubtype="0" fill="hold" grpId="3" nodeType="withEffect">
                                  <p:stCondLst>
                                    <p:cond delay="750"/>
                                  </p:stCondLst>
                                  <p:childTnLst>
                                    <p:set>
                                      <p:cBhvr>
                                        <p:cTn id="329" dur="1" fill="hold">
                                          <p:stCondLst>
                                            <p:cond delay="0"/>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10" grpId="0" animBg="1"/>
      <p:bldP spid="10" grpId="1" animBg="1"/>
      <p:bldP spid="10" grpId="2" animBg="1"/>
      <p:bldP spid="11" grpId="0" animBg="1"/>
      <p:bldP spid="11" grpId="1" animBg="1"/>
      <p:bldP spid="11" grpId="2" animBg="1"/>
      <p:bldP spid="13" grpId="0" animBg="1"/>
      <p:bldP spid="13" grpId="1" animBg="1"/>
      <p:bldP spid="13" grpId="2" animBg="1"/>
      <p:bldP spid="14" grpId="0" animBg="1"/>
      <p:bldP spid="14" grpId="1" animBg="1"/>
      <p:bldP spid="14" grpId="2" animBg="1"/>
      <p:bldP spid="14" grpId="3" animBg="1"/>
      <p:bldP spid="15" grpId="0" animBg="1"/>
      <p:bldP spid="15" grpId="1" animBg="1"/>
      <p:bldP spid="15" grpId="2"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0" grpId="3" animBg="1"/>
      <p:bldP spid="49" grpId="0" animBg="1"/>
      <p:bldP spid="49" grpId="1" animBg="1"/>
      <p:bldP spid="49" grpId="2" animBg="1"/>
      <p:bldP spid="49" grpId="3" animBg="1"/>
      <p:bldP spid="52" grpId="0" animBg="1"/>
      <p:bldP spid="52" grpId="1" animBg="1"/>
      <p:bldP spid="52" grpId="2" animBg="1"/>
      <p:bldP spid="56" grpId="0" animBg="1"/>
      <p:bldP spid="56" grpId="1" animBg="1"/>
      <p:bldP spid="56" grpId="2" animBg="1"/>
      <p:bldP spid="56" grpId="3" animBg="1"/>
      <p:bldP spid="59" grpId="0" animBg="1"/>
      <p:bldP spid="59" grpId="1" animBg="1"/>
      <p:bldP spid="59" grpId="2" animBg="1"/>
      <p:bldP spid="62" grpId="0" animBg="1"/>
      <p:bldP spid="62" grpId="1" animBg="1"/>
      <p:bldP spid="62" grpId="2" animBg="1"/>
      <p:bldP spid="65" grpId="0" animBg="1"/>
      <p:bldP spid="65" grpId="1" animBg="1"/>
      <p:bldP spid="65" grpId="2" animBg="1"/>
      <p:bldP spid="68" grpId="0" animBg="1"/>
      <p:bldP spid="68" grpId="1" animBg="1"/>
      <p:bldP spid="68" grpId="2" animBg="1"/>
      <p:bldP spid="68" grpId="3" animBg="1"/>
      <p:bldP spid="73" grpId="0" animBg="1"/>
      <p:bldP spid="73" grpId="1" animBg="1"/>
      <p:bldP spid="73" grpId="2" animBg="1"/>
      <p:bldP spid="66" grpId="1" animBg="1"/>
      <p:bldP spid="66" grpId="2" animBg="1"/>
      <p:bldP spid="66" grpId="3" animBg="1"/>
      <p:bldP spid="69" grpId="1" animBg="1"/>
      <p:bldP spid="69" grpId="2" animBg="1"/>
      <p:bldP spid="69" grpId="3" animBg="1"/>
      <p:bldP spid="6" grpId="0" animBg="1"/>
      <p:bldP spid="7" grpId="0" animBg="1"/>
      <p:bldP spid="8" grpId="0" animBg="1"/>
      <p:bldP spid="12" grpId="0" animBg="1"/>
      <p:bldP spid="21" grpId="0" animBg="1"/>
      <p:bldP spid="23" grpId="0" animBg="1"/>
      <p:bldP spid="25" grpId="0" animBg="1"/>
      <p:bldP spid="27" grpId="0" animBg="1"/>
      <p:bldP spid="29" grpId="0"/>
      <p:bldP spid="35" grpId="0" animBg="1"/>
      <p:bldP spid="37" grpId="0" animBg="1"/>
      <p:bldP spid="38" grpId="0"/>
      <p:bldP spid="40" grpId="0" animBg="1"/>
      <p:bldP spid="42" grpId="0" animBg="1"/>
      <p:bldP spid="44" grpId="0"/>
      <p:bldP spid="46" grpId="0" animBg="1"/>
      <p:bldP spid="48" grpId="0" animBg="1"/>
      <p:bldP spid="50" grpId="0" animBg="1"/>
      <p:bldP spid="5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75" name="Rectangle: Rounded Corners 74">
            <a:extLst>
              <a:ext uri="{FF2B5EF4-FFF2-40B4-BE49-F238E27FC236}">
                <a16:creationId xmlns:a16="http://schemas.microsoft.com/office/drawing/2014/main" id="{B76C0779-7BD8-D159-154F-A77A936D3D05}"/>
              </a:ext>
            </a:extLst>
          </p:cNvPr>
          <p:cNvSpPr/>
          <p:nvPr/>
        </p:nvSpPr>
        <p:spPr>
          <a:xfrm>
            <a:off x="392645" y="1690688"/>
            <a:ext cx="2486025" cy="405999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DA0A4FE-A860-1557-9483-C6EFA0EC9EA3}"/>
              </a:ext>
            </a:extLst>
          </p:cNvPr>
          <p:cNvSpPr/>
          <p:nvPr/>
        </p:nvSpPr>
        <p:spPr>
          <a:xfrm>
            <a:off x="533326" y="239673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1B8EB08C-A08E-05DA-417C-81CF3F70E5A1}"/>
              </a:ext>
            </a:extLst>
          </p:cNvPr>
          <p:cNvSpPr/>
          <p:nvPr/>
        </p:nvSpPr>
        <p:spPr>
          <a:xfrm>
            <a:off x="533326" y="2825361"/>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sp>
        <p:nvSpPr>
          <p:cNvPr id="5" name="Rectangle: Rounded Corners 4">
            <a:extLst>
              <a:ext uri="{FF2B5EF4-FFF2-40B4-BE49-F238E27FC236}">
                <a16:creationId xmlns:a16="http://schemas.microsoft.com/office/drawing/2014/main" id="{5CAAF63F-A333-7A65-8501-E78686509D95}"/>
              </a:ext>
            </a:extLst>
          </p:cNvPr>
          <p:cNvSpPr/>
          <p:nvPr/>
        </p:nvSpPr>
        <p:spPr>
          <a:xfrm>
            <a:off x="533326" y="3254609"/>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Currency</a:t>
            </a:r>
          </a:p>
        </p:txBody>
      </p:sp>
      <p:sp>
        <p:nvSpPr>
          <p:cNvPr id="6" name="Rectangle: Rounded Corners 5">
            <a:extLst>
              <a:ext uri="{FF2B5EF4-FFF2-40B4-BE49-F238E27FC236}">
                <a16:creationId xmlns:a16="http://schemas.microsoft.com/office/drawing/2014/main" id="{5F3D893A-B42E-7C67-7BF7-308D47057E06}"/>
              </a:ext>
            </a:extLst>
          </p:cNvPr>
          <p:cNvSpPr/>
          <p:nvPr/>
        </p:nvSpPr>
        <p:spPr>
          <a:xfrm>
            <a:off x="533326" y="3683857"/>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LanguageCulture</a:t>
            </a:r>
            <a:endParaRPr lang="en-US" b="1" dirty="0"/>
          </a:p>
        </p:txBody>
      </p:sp>
      <p:sp>
        <p:nvSpPr>
          <p:cNvPr id="7" name="Rectangle: Rounded Corners 6">
            <a:extLst>
              <a:ext uri="{FF2B5EF4-FFF2-40B4-BE49-F238E27FC236}">
                <a16:creationId xmlns:a16="http://schemas.microsoft.com/office/drawing/2014/main" id="{EE06692F-9B6C-1716-1707-FE33B021B76A}"/>
              </a:ext>
            </a:extLst>
          </p:cNvPr>
          <p:cNvSpPr/>
          <p:nvPr/>
        </p:nvSpPr>
        <p:spPr>
          <a:xfrm>
            <a:off x="533326" y="4113105"/>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OrderStatus</a:t>
            </a:r>
            <a:endParaRPr lang="en-US" b="1" dirty="0"/>
          </a:p>
        </p:txBody>
      </p:sp>
      <p:sp>
        <p:nvSpPr>
          <p:cNvPr id="8" name="Rectangle: Rounded Corners 7">
            <a:extLst>
              <a:ext uri="{FF2B5EF4-FFF2-40B4-BE49-F238E27FC236}">
                <a16:creationId xmlns:a16="http://schemas.microsoft.com/office/drawing/2014/main" id="{3DD4204E-298F-33B9-E927-FE6FDC9331F7}"/>
              </a:ext>
            </a:extLst>
          </p:cNvPr>
          <p:cNvSpPr/>
          <p:nvPr/>
        </p:nvSpPr>
        <p:spPr>
          <a:xfrm>
            <a:off x="533326" y="4542353"/>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ProductAvailability</a:t>
            </a:r>
            <a:endParaRPr lang="en-US" b="1" dirty="0"/>
          </a:p>
        </p:txBody>
      </p:sp>
      <p:sp>
        <p:nvSpPr>
          <p:cNvPr id="21" name="Rectangle: Rounded Corners 20">
            <a:extLst>
              <a:ext uri="{FF2B5EF4-FFF2-40B4-BE49-F238E27FC236}">
                <a16:creationId xmlns:a16="http://schemas.microsoft.com/office/drawing/2014/main" id="{F39C1DED-72B4-93ED-1A2B-F7F62B96C411}"/>
              </a:ext>
            </a:extLst>
          </p:cNvPr>
          <p:cNvSpPr/>
          <p:nvPr/>
        </p:nvSpPr>
        <p:spPr>
          <a:xfrm>
            <a:off x="533326" y="496696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WorldRegion</a:t>
            </a:r>
            <a:endParaRPr lang="en-US" b="1" dirty="0"/>
          </a:p>
        </p:txBody>
      </p:sp>
      <p:sp>
        <p:nvSpPr>
          <p:cNvPr id="76" name="TextBox 75">
            <a:extLst>
              <a:ext uri="{FF2B5EF4-FFF2-40B4-BE49-F238E27FC236}">
                <a16:creationId xmlns:a16="http://schemas.microsoft.com/office/drawing/2014/main" id="{04AD7A15-7A98-A4B5-A69E-181A747993EA}"/>
              </a:ext>
            </a:extLst>
          </p:cNvPr>
          <p:cNvSpPr txBox="1"/>
          <p:nvPr/>
        </p:nvSpPr>
        <p:spPr>
          <a:xfrm>
            <a:off x="813957" y="1779416"/>
            <a:ext cx="1643399" cy="523220"/>
          </a:xfrm>
          <a:prstGeom prst="rect">
            <a:avLst/>
          </a:prstGeom>
          <a:noFill/>
        </p:spPr>
        <p:txBody>
          <a:bodyPr wrap="none" rtlCol="0">
            <a:spAutoFit/>
          </a:bodyPr>
          <a:lstStyle/>
          <a:p>
            <a:r>
              <a:rPr lang="en-US" sz="2800" b="1" dirty="0">
                <a:solidFill>
                  <a:schemeClr val="bg1"/>
                </a:solidFill>
              </a:rPr>
              <a:t>Metadata</a:t>
            </a:r>
          </a:p>
        </p:txBody>
      </p:sp>
      <p:sp>
        <p:nvSpPr>
          <p:cNvPr id="78" name="Rectangle: Rounded Corners 77">
            <a:extLst>
              <a:ext uri="{FF2B5EF4-FFF2-40B4-BE49-F238E27FC236}">
                <a16:creationId xmlns:a16="http://schemas.microsoft.com/office/drawing/2014/main" id="{448F432A-E900-17DF-7B5D-E40D7DE3D354}"/>
              </a:ext>
            </a:extLst>
          </p:cNvPr>
          <p:cNvSpPr/>
          <p:nvPr/>
        </p:nvSpPr>
        <p:spPr>
          <a:xfrm>
            <a:off x="3497796" y="1690688"/>
            <a:ext cx="2486025" cy="113467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3825ED63-2F36-6ECA-BC31-11B78EE11EE2}"/>
              </a:ext>
            </a:extLst>
          </p:cNvPr>
          <p:cNvSpPr/>
          <p:nvPr/>
        </p:nvSpPr>
        <p:spPr>
          <a:xfrm>
            <a:off x="3638476" y="228243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a:t>
            </a:r>
          </a:p>
        </p:txBody>
      </p:sp>
      <p:sp>
        <p:nvSpPr>
          <p:cNvPr id="79" name="TextBox 78">
            <a:extLst>
              <a:ext uri="{FF2B5EF4-FFF2-40B4-BE49-F238E27FC236}">
                <a16:creationId xmlns:a16="http://schemas.microsoft.com/office/drawing/2014/main" id="{74870B42-52BD-C6D3-8B80-436D41BFF24A}"/>
              </a:ext>
            </a:extLst>
          </p:cNvPr>
          <p:cNvSpPr txBox="1"/>
          <p:nvPr/>
        </p:nvSpPr>
        <p:spPr>
          <a:xfrm>
            <a:off x="4060219" y="1779416"/>
            <a:ext cx="1351652" cy="523220"/>
          </a:xfrm>
          <a:prstGeom prst="rect">
            <a:avLst/>
          </a:prstGeom>
          <a:noFill/>
        </p:spPr>
        <p:txBody>
          <a:bodyPr wrap="none" rtlCol="0">
            <a:spAutoFit/>
          </a:bodyPr>
          <a:lstStyle/>
          <a:p>
            <a:r>
              <a:rPr lang="en-US" sz="2800" b="1" dirty="0">
                <a:solidFill>
                  <a:schemeClr val="bg1"/>
                </a:solidFill>
              </a:rPr>
              <a:t>Themes</a:t>
            </a:r>
          </a:p>
        </p:txBody>
      </p:sp>
      <p:sp>
        <p:nvSpPr>
          <p:cNvPr id="81" name="Rectangle: Rounded Corners 80">
            <a:extLst>
              <a:ext uri="{FF2B5EF4-FFF2-40B4-BE49-F238E27FC236}">
                <a16:creationId xmlns:a16="http://schemas.microsoft.com/office/drawing/2014/main" id="{D2C1FA20-A20B-A0D3-8644-66C2BCE9DC24}"/>
              </a:ext>
            </a:extLst>
          </p:cNvPr>
          <p:cNvSpPr/>
          <p:nvPr/>
        </p:nvSpPr>
        <p:spPr>
          <a:xfrm>
            <a:off x="6405563" y="1690688"/>
            <a:ext cx="2486025" cy="1182897"/>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D45B3138-0176-DD7F-2B9A-071F8D0FF913}"/>
              </a:ext>
            </a:extLst>
          </p:cNvPr>
          <p:cNvSpPr/>
          <p:nvPr/>
        </p:nvSpPr>
        <p:spPr>
          <a:xfrm>
            <a:off x="6546244" y="2330660"/>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sp>
        <p:nvSpPr>
          <p:cNvPr id="83" name="TextBox 82">
            <a:extLst>
              <a:ext uri="{FF2B5EF4-FFF2-40B4-BE49-F238E27FC236}">
                <a16:creationId xmlns:a16="http://schemas.microsoft.com/office/drawing/2014/main" id="{3748B764-D291-C1AF-E3DD-67C4D1F7BEC0}"/>
              </a:ext>
            </a:extLst>
          </p:cNvPr>
          <p:cNvSpPr txBox="1"/>
          <p:nvPr/>
        </p:nvSpPr>
        <p:spPr>
          <a:xfrm>
            <a:off x="6845770" y="1845275"/>
            <a:ext cx="1494768" cy="523220"/>
          </a:xfrm>
          <a:prstGeom prst="rect">
            <a:avLst/>
          </a:prstGeom>
          <a:noFill/>
        </p:spPr>
        <p:txBody>
          <a:bodyPr wrap="none" rtlCol="0">
            <a:spAutoFit/>
          </a:bodyPr>
          <a:lstStyle/>
          <a:p>
            <a:r>
              <a:rPr lang="en-US" sz="2800" b="1" dirty="0">
                <a:solidFill>
                  <a:schemeClr val="bg1"/>
                </a:solidFill>
              </a:rPr>
              <a:t>Products</a:t>
            </a:r>
          </a:p>
        </p:txBody>
      </p:sp>
      <p:sp>
        <p:nvSpPr>
          <p:cNvPr id="84" name="Rectangle: Rounded Corners 83">
            <a:extLst>
              <a:ext uri="{FF2B5EF4-FFF2-40B4-BE49-F238E27FC236}">
                <a16:creationId xmlns:a16="http://schemas.microsoft.com/office/drawing/2014/main" id="{9EF533C7-641F-1CF9-3A92-69D1338C8F60}"/>
              </a:ext>
            </a:extLst>
          </p:cNvPr>
          <p:cNvSpPr/>
          <p:nvPr/>
        </p:nvSpPr>
        <p:spPr>
          <a:xfrm>
            <a:off x="9313330" y="1692161"/>
            <a:ext cx="2486025" cy="161214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8785DD68-5281-A0FB-E704-5A007BA24134}"/>
              </a:ext>
            </a:extLst>
          </p:cNvPr>
          <p:cNvSpPr/>
          <p:nvPr/>
        </p:nvSpPr>
        <p:spPr>
          <a:xfrm>
            <a:off x="9497228" y="234226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a:t>
            </a:r>
          </a:p>
        </p:txBody>
      </p:sp>
      <p:sp>
        <p:nvSpPr>
          <p:cNvPr id="64" name="Rectangle: Rounded Corners 63">
            <a:extLst>
              <a:ext uri="{FF2B5EF4-FFF2-40B4-BE49-F238E27FC236}">
                <a16:creationId xmlns:a16="http://schemas.microsoft.com/office/drawing/2014/main" id="{41DF3995-C1F2-1632-468F-A5A86E80DCC6}"/>
              </a:ext>
            </a:extLst>
          </p:cNvPr>
          <p:cNvSpPr/>
          <p:nvPr/>
        </p:nvSpPr>
        <p:spPr>
          <a:xfrm>
            <a:off x="9497228" y="276075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a:t>
            </a:r>
            <a:endParaRPr lang="en-US" b="1" dirty="0"/>
          </a:p>
        </p:txBody>
      </p:sp>
      <p:sp>
        <p:nvSpPr>
          <p:cNvPr id="85" name="TextBox 84">
            <a:extLst>
              <a:ext uri="{FF2B5EF4-FFF2-40B4-BE49-F238E27FC236}">
                <a16:creationId xmlns:a16="http://schemas.microsoft.com/office/drawing/2014/main" id="{87C52F04-7117-2567-5EDE-9782870155B9}"/>
              </a:ext>
            </a:extLst>
          </p:cNvPr>
          <p:cNvSpPr txBox="1"/>
          <p:nvPr/>
        </p:nvSpPr>
        <p:spPr>
          <a:xfrm>
            <a:off x="9676486" y="1819046"/>
            <a:ext cx="1759712" cy="523220"/>
          </a:xfrm>
          <a:prstGeom prst="rect">
            <a:avLst/>
          </a:prstGeom>
          <a:noFill/>
        </p:spPr>
        <p:txBody>
          <a:bodyPr wrap="none" rtlCol="0">
            <a:spAutoFit/>
          </a:bodyPr>
          <a:lstStyle/>
          <a:p>
            <a:r>
              <a:rPr lang="en-US" sz="2800" b="1" dirty="0">
                <a:solidFill>
                  <a:schemeClr val="bg1"/>
                </a:solidFill>
              </a:rPr>
              <a:t>Customers</a:t>
            </a:r>
          </a:p>
        </p:txBody>
      </p:sp>
    </p:spTree>
    <p:extLst>
      <p:ext uri="{BB962C8B-B14F-4D97-AF65-F5344CB8AC3E}">
        <p14:creationId xmlns:p14="http://schemas.microsoft.com/office/powerpoint/2010/main" val="1235592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 Availability</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 (Products)</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pPr algn="ctr"/>
            <a:r>
              <a:rPr lang="en-US" sz="7200" b="1" dirty="0">
                <a:latin typeface="Kamerik205 8"/>
              </a:rPr>
              <a:t>Code Examples</a:t>
            </a:r>
          </a:p>
        </p:txBody>
      </p:sp>
    </p:spTree>
    <p:extLst>
      <p:ext uri="{BB962C8B-B14F-4D97-AF65-F5344CB8AC3E}">
        <p14:creationId xmlns:p14="http://schemas.microsoft.com/office/powerpoint/2010/main" val="4740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pic>
        <p:nvPicPr>
          <p:cNvPr id="11" name="Picture 10">
            <a:extLst>
              <a:ext uri="{FF2B5EF4-FFF2-40B4-BE49-F238E27FC236}">
                <a16:creationId xmlns:a16="http://schemas.microsoft.com/office/drawing/2014/main" id="{CAC2D32E-AB21-2432-96EE-B7B770E302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1236" y="1581082"/>
            <a:ext cx="4479764" cy="4479764"/>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5927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5" y="365823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5534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5" y="480929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6"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0"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8004135"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a:t>
            </a:r>
            <a:r>
              <a:rPr lang="en-US" b="1" dirty="0" err="1"/>
              <a:t>Nonsubversion</a:t>
            </a:r>
            <a:r>
              <a:rPr lang="en-US" b="1" dirty="0"/>
              <a:t> Rule</a:t>
            </a:r>
          </a:p>
        </p:txBody>
      </p:sp>
      <p:sp>
        <p:nvSpPr>
          <p:cNvPr id="16" name="Rectangle: Rounded Corners 15">
            <a:extLst>
              <a:ext uri="{FF2B5EF4-FFF2-40B4-BE49-F238E27FC236}">
                <a16:creationId xmlns:a16="http://schemas.microsoft.com/office/drawing/2014/main" id="{AE581BF8-8F19-4578-A024-D1D4605F86D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3361</TotalTime>
  <Words>2161</Words>
  <Application>Microsoft Office PowerPoint</Application>
  <PresentationFormat>Widescreen</PresentationFormat>
  <Paragraphs>433</Paragraphs>
  <Slides>50</Slides>
  <Notes>21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50</vt:i4>
      </vt:variant>
    </vt:vector>
  </HeadingPairs>
  <TitlesOfParts>
    <vt:vector size="59" baseType="lpstr">
      <vt:lpstr>Arial</vt:lpstr>
      <vt:lpstr>Calibri</vt:lpstr>
      <vt:lpstr>Kamerik205 8</vt:lpstr>
      <vt:lpstr>Segoe UI</vt:lpstr>
      <vt:lpstr>Segoe UI Semibold</vt:lpstr>
      <vt:lpstr>Segoe UI Semilight</vt:lpstr>
      <vt:lpstr>Slide Design</vt:lpstr>
      <vt:lpstr>Title &amp; Blank Slides</vt:lpstr>
      <vt:lpstr>Custom Design</vt:lpstr>
      <vt:lpstr>PowerPoint Presentation</vt:lpstr>
      <vt:lpstr>Who is Chad Green</vt:lpstr>
      <vt:lpstr>PowerPoint Presentation</vt:lpstr>
      <vt:lpstr>What are Relational Databases</vt:lpstr>
      <vt:lpstr>Relational Model</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Data Model</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Data Model</vt:lpstr>
      <vt:lpstr>Document Database Structure</vt:lpstr>
      <vt:lpstr>Data Model</vt:lpstr>
      <vt:lpstr>Data Model</vt:lpstr>
      <vt:lpstr>Reference Types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92</cp:revision>
  <dcterms:created xsi:type="dcterms:W3CDTF">2021-06-27T14:31:47Z</dcterms:created>
  <dcterms:modified xsi:type="dcterms:W3CDTF">2023-08-24T01:47:00Z</dcterms:modified>
</cp:coreProperties>
</file>